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1" r:id="rId6"/>
  </p:sldMasterIdLst>
  <p:notesMasterIdLst>
    <p:notesMasterId r:id="rId19"/>
  </p:notesMasterIdLst>
  <p:handoutMasterIdLst>
    <p:handoutMasterId r:id="rId20"/>
  </p:handoutMasterIdLst>
  <p:sldIdLst>
    <p:sldId id="765" r:id="rId7"/>
    <p:sldId id="751" r:id="rId8"/>
    <p:sldId id="739" r:id="rId9"/>
    <p:sldId id="742" r:id="rId10"/>
    <p:sldId id="740" r:id="rId11"/>
    <p:sldId id="741" r:id="rId12"/>
    <p:sldId id="743" r:id="rId13"/>
    <p:sldId id="766" r:id="rId14"/>
    <p:sldId id="746" r:id="rId15"/>
    <p:sldId id="755" r:id="rId16"/>
    <p:sldId id="764" r:id="rId17"/>
    <p:sldId id="758" r:id="rId18"/>
  </p:sldIdLst>
  <p:sldSz cx="12192000" cy="6858000"/>
  <p:notesSz cx="6797675" cy="9926638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2C"/>
    <a:srgbClr val="FF9515"/>
    <a:srgbClr val="FBFBFB"/>
    <a:srgbClr val="008E22"/>
    <a:srgbClr val="797600"/>
    <a:srgbClr val="BFBD00"/>
    <a:srgbClr val="004A12"/>
    <a:srgbClr val="00D633"/>
    <a:srgbClr val="93FFAD"/>
    <a:srgbClr val="00B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9771" autoAdjust="0"/>
  </p:normalViewPr>
  <p:slideViewPr>
    <p:cSldViewPr snapToGrid="0" showGuides="1">
      <p:cViewPr varScale="1">
        <p:scale>
          <a:sx n="100" d="100"/>
          <a:sy n="100" d="100"/>
        </p:scale>
        <p:origin x="84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757111597374178E-2"/>
          <c:y val="5.6034482758620691E-2"/>
          <c:w val="0.84814004376367613"/>
          <c:h val="0.8879310344827586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6870897155361052"/>
                  <c:y val="2.15517241379310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1C35-4CCA-AD94-E9CF296B5546}"/>
                </c:ext>
              </c:extLst>
            </c:dLbl>
            <c:dLbl>
              <c:idx val="1"/>
              <c:layout>
                <c:manualLayout>
                  <c:x val="0.48796498905908098"/>
                  <c:y val="2.15517241379310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1C35-4CCA-AD94-E9CF296B55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#\ ##0.0;"-"#\ ##0.0</c:formatCode>
                <c:ptCount val="2"/>
                <c:pt idx="0">
                  <c:v>1692.5</c:v>
                </c:pt>
                <c:pt idx="1">
                  <c:v>1579.8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35-4CCA-AD94-E9CF296B5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97535568"/>
        <c:axId val="1"/>
      </c:barChart>
      <c:catAx>
        <c:axId val="149753556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55.3"/>
          <c:min val="0"/>
        </c:scaling>
        <c:delete val="1"/>
        <c:axPos val="t"/>
        <c:numFmt formatCode="#\ ##0.0;&quot;-&quot;#\ ##0.0" sourceLinked="1"/>
        <c:majorTickMark val="out"/>
        <c:minorTickMark val="none"/>
        <c:tickLblPos val="nextTo"/>
        <c:crossAx val="14975355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226628895184136E-2"/>
          <c:y val="0.10077519379844961"/>
          <c:w val="0.91898016997167142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4-4C66-82D9-230DD3683660}"/>
            </c:ext>
          </c:extLst>
        </c:ser>
        <c:ser>
          <c:idx val="1"/>
          <c:order val="1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3.87596899224806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5FE4-4C66-82D9-230DD36836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#\ ##0;"-"#\ ##0</c:formatCode>
                <c:ptCount val="1"/>
                <c:pt idx="0">
                  <c:v>321597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E4-4C66-82D9-230DD3683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99447648"/>
        <c:axId val="1"/>
      </c:barChart>
      <c:catAx>
        <c:axId val="129944764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88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2994476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10077519379844961"/>
          <c:w val="0.26809651474530832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  <a:lumOff val="2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541-41CD-9E5E-2D71486CA0CD}"/>
              </c:ext>
            </c:extLst>
          </c:dPt>
          <c:dLbls>
            <c:dLbl>
              <c:idx val="0"/>
              <c:layout>
                <c:manualLayout>
                  <c:x val="0.30026814722393824"/>
                  <c:y val="3.8771897698834869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4541-41CD-9E5E-2D71486CA0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#\ ##0.00;"-"#\ ##0.00</c:formatCode>
                <c:ptCount val="1"/>
                <c:pt idx="0">
                  <c:v>5243.95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1-41CD-9E5E-2D71486CA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93817688"/>
        <c:axId val="1"/>
      </c:barChart>
      <c:catAx>
        <c:axId val="119381768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56.3900000000003"/>
          <c:min val="0"/>
        </c:scaling>
        <c:delete val="1"/>
        <c:axPos val="t"/>
        <c:numFmt formatCode="#\ ##0.00;&quot;-&quot;#\ ##0.00" sourceLinked="1"/>
        <c:majorTickMark val="out"/>
        <c:minorTickMark val="none"/>
        <c:tickLblPos val="nextTo"/>
        <c:crossAx val="11938176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9329758713138"/>
          <c:y val="0.10077519379844961"/>
          <c:w val="0.46327077747989276"/>
          <c:h val="0.798449612403100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2064343163538872"/>
                  <c:y val="3.875968992248062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7223-471B-A766-B9485BAD4D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#\ ##0.00;"-"#\ ##0.00</c:formatCode>
                <c:ptCount val="1"/>
                <c:pt idx="0">
                  <c:v>4894.8100000000004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23-471B-A766-B9485BAD4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37841216"/>
        <c:axId val="1"/>
      </c:barChart>
      <c:catAx>
        <c:axId val="63784121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773.93"/>
          <c:min val="0"/>
        </c:scaling>
        <c:delete val="1"/>
        <c:axPos val="t"/>
        <c:numFmt formatCode="#\ ##0.00;&quot;-&quot;#\ ##0.00" sourceLinked="1"/>
        <c:majorTickMark val="out"/>
        <c:minorTickMark val="none"/>
        <c:tickLblPos val="nextTo"/>
        <c:crossAx val="6378412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490987743330928E-2"/>
          <c:y val="0.19253731343283581"/>
          <c:w val="0.79307858687815425"/>
          <c:h val="0.6149253731343283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B770D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8017303532804612"/>
                  <c:y val="2.985074626865671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9CDC-4210-9255-1CF445BBDE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C-4210-9255-1CF445BBD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66598864"/>
        <c:axId val="1"/>
      </c:barChart>
      <c:catAx>
        <c:axId val="56659886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2.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665988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551088777219429E-2"/>
          <c:y val="4.3551088777219429E-2"/>
          <c:w val="0.91289782244556117"/>
          <c:h val="0.9128978224455611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358-4F1C-A38D-B33551351B57}"/>
              </c:ext>
            </c:extLst>
          </c:dPt>
          <c:dPt>
            <c:idx val="1"/>
            <c:bubble3D val="0"/>
            <c:spPr>
              <a:solidFill>
                <a:srgbClr val="80808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358-4F1C-A38D-B33551351B57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32.290718835304823</c:v>
                </c:pt>
                <c:pt idx="1">
                  <c:v>67.709281164695184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58-4F1C-A38D-B33551351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61044682190055"/>
          <c:y val="6.2424969987995196E-2"/>
          <c:w val="0.45877910635619884"/>
          <c:h val="0.87515006002400964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867-47A2-A459-1DE6E3386A5F}"/>
              </c:ext>
            </c:extLst>
          </c:dPt>
          <c:dPt>
            <c:idx val="1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867-47A2-A459-1DE6E3386A5F}"/>
              </c:ext>
            </c:extLst>
          </c:dPt>
          <c:dLbls>
            <c:dLbl>
              <c:idx val="0"/>
              <c:layout>
                <c:manualLayout>
                  <c:x val="0"/>
                  <c:y val="0.14045618247298919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1867-47A2-A459-1DE6E3386A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99.88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67-47A2-A459-1DE6E3386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61044682190055"/>
          <c:y val="6.2424969987995196E-2"/>
          <c:w val="0.45877910635619884"/>
          <c:h val="0.87515006002400964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99F-45C6-8E80-666CC4DD23CA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99F-45C6-8E80-666CC4DD23CA}"/>
              </c:ext>
            </c:extLst>
          </c:dPt>
          <c:dLbls>
            <c:dLbl>
              <c:idx val="0"/>
              <c:layout>
                <c:manualLayout>
                  <c:x val="1.2586532410320957E-3"/>
                  <c:y val="0.13925570228091236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E99F-45C6-8E80-666CC4DD23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0.00%</c:formatCode>
                <c:ptCount val="2"/>
                <c:pt idx="0" formatCode="0.0&quot;%&quot;;&quot;-&quot;0.0&quot;%&quot;">
                  <c:v>99.6</c:v>
                </c:pt>
                <c:pt idx="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9F-45C6-8E80-666CC4DD2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69699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8748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5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71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9854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8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530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571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9240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9900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589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9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0580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3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:a16="http://schemas.microsoft.com/office/drawing/2014/main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4811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2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042" y="285086"/>
            <a:ext cx="3159378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7793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4719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0" y="0"/>
            <a:ext cx="9605964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919165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500" y="1"/>
            <a:ext cx="9605964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919" y="64724"/>
            <a:ext cx="1886630" cy="5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tags" Target="../tags/tag7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chart" Target="../charts/chart7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34" Type="http://schemas.openxmlformats.org/officeDocument/2006/relationships/chart" Target="../charts/chart2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chart" Target="../charts/chart1.xml"/><Relationship Id="rId38" Type="http://schemas.openxmlformats.org/officeDocument/2006/relationships/chart" Target="../charts/chart6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1" Type="http://schemas.openxmlformats.org/officeDocument/2006/relationships/vmlDrawing" Target="../drawings/vmlDrawing27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image" Target="../media/image1.emf"/><Relationship Id="rId37" Type="http://schemas.openxmlformats.org/officeDocument/2006/relationships/chart" Target="../charts/chart5.xml"/><Relationship Id="rId40" Type="http://schemas.openxmlformats.org/officeDocument/2006/relationships/chart" Target="../charts/chart8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chart" Target="../charts/chart4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oleObject" Target="../embeddings/oleObject27.bin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slideLayout" Target="../slideLayouts/slideLayout9.xml"/><Relationship Id="rId35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1.emf"/><Relationship Id="rId2" Type="http://schemas.openxmlformats.org/officeDocument/2006/relationships/tags" Target="../tags/tag70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033" y="5243514"/>
            <a:ext cx="5301390" cy="908050"/>
          </a:xfrm>
        </p:spPr>
        <p:txBody>
          <a:bodyPr/>
          <a:lstStyle/>
          <a:p>
            <a:r>
              <a:rPr lang="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" sz="1600" dirty="0">
                <a:latin typeface="Arial" pitchFamily="34" charset="0"/>
                <a:cs typeface="Arial" pitchFamily="34" charset="0"/>
              </a:rPr>
              <a:t>3-Энергоорталык», </a:t>
            </a:r>
            <a:r>
              <a:rPr lang="ru" sz="1600" dirty="0"/>
              <a:t>2</a:t>
            </a:r>
            <a:r>
              <a:rPr lang="en-US" sz="1600" dirty="0"/>
              <a:t>3</a:t>
            </a:r>
            <a:r>
              <a:rPr lang="ru" sz="1600" dirty="0"/>
              <a:t> </a:t>
            </a:r>
            <a:r>
              <a:rPr lang="ru" sz="1600" dirty="0" smtClean="0"/>
              <a:t>июля,</a:t>
            </a:r>
            <a:r>
              <a:rPr lang="ru-RU" sz="1600" dirty="0" smtClean="0"/>
              <a:t> </a:t>
            </a:r>
            <a:r>
              <a:rPr lang="ru" sz="1600" dirty="0"/>
              <a:t>202</a:t>
            </a:r>
            <a:r>
              <a:rPr lang="en-US" sz="1600" dirty="0"/>
              <a:t>4</a:t>
            </a:r>
            <a:r>
              <a:rPr lang="ru" sz="1600" dirty="0"/>
              <a:t> </a:t>
            </a:r>
            <a:r>
              <a:rPr lang="en-US" sz="1600" dirty="0"/>
              <a:t>Kazakhstan</a:t>
            </a:r>
          </a:p>
          <a:p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4728392" cy="2805111"/>
          </a:xfrm>
        </p:spPr>
        <p:txBody>
          <a:bodyPr/>
          <a:lstStyle/>
          <a:p>
            <a:pPr lvl="0" defTabSz="914400"/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ОТЧЕТ ПО ИТОГАМ ПОЛУГОДИЯ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 ОБ ИСПОЛНЕНИИ УТВЕРЖДЕННЫХ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АО «3-ЭНЕРГООРТАЛЫК»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ПЕРЕД ПОТРЕБИТЕЛЯМИ И ИНЫМИ ЗАИНТЕРЕСОВАННЫМИ ЛИЦАМИ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pPr lvl="0" defTabSz="914400"/>
            <a:endParaRPr lang="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0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0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DB700F"/>
                </a:solidFill>
              </a:rPr>
              <a:t>Информация о качестве предоставления регулируемых услуг</a:t>
            </a:r>
            <a:br>
              <a:rPr lang="ru-RU" dirty="0" smtClean="0">
                <a:solidFill>
                  <a:srgbClr val="DB700F"/>
                </a:solidFill>
              </a:rPr>
            </a:b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290636" y="4929475"/>
            <a:ext cx="10587037" cy="254738"/>
          </a:xfrm>
          <a:prstGeom prst="rect">
            <a:avLst/>
          </a:prstGeom>
          <a:noFill/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 fontAlgn="base">
              <a:spcAft>
                <a:spcPts val="0"/>
              </a:spcAft>
              <a:buClr>
                <a:srgbClr val="EE7D11"/>
              </a:buClr>
            </a:pP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Оперативным контролем за работой основных производственных фондов услуги по производству тепловой энергии; </a:t>
            </a:r>
          </a:p>
          <a:p>
            <a:pPr algn="just" fontAlgn="base">
              <a:spcAft>
                <a:spcPts val="0"/>
              </a:spcAft>
              <a:buClr>
                <a:srgbClr val="EE7D11"/>
              </a:buClr>
            </a:pP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Периодическим проведением технического обслуживания объектов регулируемой услуги.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0939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7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cxnSp>
        <p:nvCxnSpPr>
          <p:cNvPr id="19" name="Straight Connector 4"/>
          <p:cNvCxnSpPr/>
          <p:nvPr/>
        </p:nvCxnSpPr>
        <p:spPr>
          <a:xfrm>
            <a:off x="0" y="1214113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 Placeholder 9"/>
          <p:cNvSpPr txBox="1">
            <a:spLocks/>
          </p:cNvSpPr>
          <p:nvPr/>
        </p:nvSpPr>
        <p:spPr>
          <a:xfrm>
            <a:off x="1290637" y="1279198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Исполнением всех статей тарифной сметы;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Повышением надежности и качества регулируемых услуг потребителей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Placeholder 9"/>
          <p:cNvSpPr txBox="1">
            <a:spLocks/>
          </p:cNvSpPr>
          <p:nvPr/>
        </p:nvSpPr>
        <p:spPr>
          <a:xfrm>
            <a:off x="295274" y="1279198"/>
            <a:ext cx="54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3600" dirty="0" smtClean="0"/>
              <a:t>01</a:t>
            </a:r>
            <a:endParaRPr lang="en-US" sz="3600" dirty="0"/>
          </a:p>
        </p:txBody>
      </p:sp>
      <p:cxnSp>
        <p:nvCxnSpPr>
          <p:cNvPr id="22" name="Straight Connector 34"/>
          <p:cNvCxnSpPr/>
          <p:nvPr/>
        </p:nvCxnSpPr>
        <p:spPr>
          <a:xfrm>
            <a:off x="0" y="2017862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 Placeholder 9"/>
          <p:cNvSpPr txBox="1">
            <a:spLocks/>
          </p:cNvSpPr>
          <p:nvPr/>
        </p:nvSpPr>
        <p:spPr>
          <a:xfrm>
            <a:off x="1290637" y="2090132"/>
            <a:ext cx="10587037" cy="357857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Отсутствием отказов оборудования и сбоев в системе теплоснабжения г. Шымкент. </a:t>
            </a: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312887" y="2034576"/>
            <a:ext cx="54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3600" dirty="0" smtClean="0"/>
              <a:t>02</a:t>
            </a:r>
            <a:endParaRPr lang="en-US" sz="3600" dirty="0"/>
          </a:p>
        </p:txBody>
      </p:sp>
      <p:cxnSp>
        <p:nvCxnSpPr>
          <p:cNvPr id="25" name="Straight Connector 47"/>
          <p:cNvCxnSpPr/>
          <p:nvPr/>
        </p:nvCxnSpPr>
        <p:spPr>
          <a:xfrm>
            <a:off x="0" y="2610721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51"/>
          <p:cNvCxnSpPr/>
          <p:nvPr/>
        </p:nvCxnSpPr>
        <p:spPr>
          <a:xfrm>
            <a:off x="0" y="3754690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 Placeholder 9"/>
          <p:cNvSpPr txBox="1">
            <a:spLocks/>
          </p:cNvSpPr>
          <p:nvPr/>
        </p:nvSpPr>
        <p:spPr>
          <a:xfrm>
            <a:off x="1290637" y="4000750"/>
            <a:ext cx="10587037" cy="738664"/>
          </a:xfrm>
          <a:prstGeom prst="rect">
            <a:avLst/>
          </a:prstGeom>
          <a:noFill/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spcAft>
                <a:spcPts val="0"/>
              </a:spcAft>
              <a:buClr>
                <a:srgbClr val="EE7D11"/>
              </a:buClr>
            </a:pP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Использованием в работе современного оборудования вневедомственной охраной объектов регулируемой услуги</a:t>
            </a:r>
          </a:p>
          <a:p>
            <a:pPr algn="just">
              <a:spcAft>
                <a:spcPts val="0"/>
              </a:spcAft>
              <a:buClr>
                <a:srgbClr val="EE7D11"/>
              </a:buClr>
            </a:pP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Снижением рисков возникновения аварийных ситуаций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9"/>
          <p:cNvSpPr txBox="1">
            <a:spLocks/>
          </p:cNvSpPr>
          <p:nvPr/>
        </p:nvSpPr>
        <p:spPr>
          <a:xfrm>
            <a:off x="295274" y="4000750"/>
            <a:ext cx="54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3600" dirty="0" smtClean="0"/>
              <a:t>04</a:t>
            </a:r>
            <a:endParaRPr lang="en-US" sz="3600" dirty="0"/>
          </a:p>
        </p:txBody>
      </p:sp>
      <p:cxnSp>
        <p:nvCxnSpPr>
          <p:cNvPr id="30" name="Straight Connector 55"/>
          <p:cNvCxnSpPr/>
          <p:nvPr/>
        </p:nvCxnSpPr>
        <p:spPr>
          <a:xfrm>
            <a:off x="0" y="4842850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 Placeholder 9"/>
          <p:cNvSpPr txBox="1">
            <a:spLocks/>
          </p:cNvSpPr>
          <p:nvPr/>
        </p:nvSpPr>
        <p:spPr>
          <a:xfrm>
            <a:off x="295274" y="4907935"/>
            <a:ext cx="54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3600" dirty="0" smtClean="0"/>
              <a:t>05</a:t>
            </a:r>
            <a:endParaRPr lang="en-US" sz="3600" dirty="0"/>
          </a:p>
        </p:txBody>
      </p:sp>
      <p:sp>
        <p:nvSpPr>
          <p:cNvPr id="32" name="Rectangle 40"/>
          <p:cNvSpPr/>
          <p:nvPr/>
        </p:nvSpPr>
        <p:spPr>
          <a:xfrm>
            <a:off x="0" y="5836660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Регулируемые услуги оказываются </a:t>
            </a:r>
            <a:r>
              <a:rPr lang="ru-RU" dirty="0">
                <a:solidFill>
                  <a:schemeClr val="bg1"/>
                </a:solidFill>
              </a:rPr>
              <a:t>с учетом требований к качеству, установленных государственными органами в пределах их </a:t>
            </a:r>
            <a:r>
              <a:rPr lang="ru-RU" dirty="0" smtClean="0">
                <a:solidFill>
                  <a:schemeClr val="bg1"/>
                </a:solidFill>
              </a:rPr>
              <a:t>компетенции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37" y="885524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Качество предоставляемых услуг обеспечивается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9192" y="2821610"/>
            <a:ext cx="10829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83170"/>
            <a:r>
              <a:rPr lang="ru-RU" sz="1600" dirty="0">
                <a:cs typeface="Arial" panose="020B0604020202020204" pitchFamily="34" charset="0"/>
              </a:rPr>
              <a:t>Гидравлические </a:t>
            </a:r>
            <a:r>
              <a:rPr lang="ru-RU" sz="1600" dirty="0">
                <a:cs typeface="Arial" panose="020B0604020202020204" pitchFamily="34" charset="0"/>
              </a:rPr>
              <a:t>параметры теплоносителя в тепловых магистралях соответствовали расчетным значениям, температура сетевой воды центрального теплоснабжения соответствовала поданным заявкам на температурный режим от </a:t>
            </a:r>
            <a:r>
              <a:rPr lang="ru-RU" sz="1600" dirty="0" err="1">
                <a:cs typeface="Arial" panose="020B0604020202020204" pitchFamily="34" charset="0"/>
              </a:rPr>
              <a:t>ГКП</a:t>
            </a:r>
            <a:r>
              <a:rPr lang="ru-RU" sz="1600" dirty="0">
                <a:cs typeface="Arial" panose="020B0604020202020204" pitchFamily="34" charset="0"/>
              </a:rPr>
              <a:t> «</a:t>
            </a:r>
            <a:r>
              <a:rPr lang="ru-RU" sz="1600" dirty="0" err="1">
                <a:cs typeface="Arial" panose="020B0604020202020204" pitchFamily="34" charset="0"/>
              </a:rPr>
              <a:t>КуатЖылуОрталык</a:t>
            </a:r>
            <a:r>
              <a:rPr lang="ru-RU" sz="1600" dirty="0">
                <a:cs typeface="Arial" panose="020B0604020202020204" pitchFamily="34" charset="0"/>
              </a:rPr>
              <a:t>».</a:t>
            </a:r>
          </a:p>
        </p:txBody>
      </p:sp>
      <p:sp>
        <p:nvSpPr>
          <p:cNvPr id="34" name="Text Placeholder 9"/>
          <p:cNvSpPr txBox="1">
            <a:spLocks/>
          </p:cNvSpPr>
          <p:nvPr/>
        </p:nvSpPr>
        <p:spPr>
          <a:xfrm>
            <a:off x="328761" y="2938843"/>
            <a:ext cx="54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3600" dirty="0" smtClean="0"/>
              <a:t>0</a:t>
            </a:r>
            <a:r>
              <a:rPr lang="ru-RU" sz="3600" dirty="0" smtClean="0"/>
              <a:t>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66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9899"/>
            <a:ext cx="9605964" cy="704850"/>
          </a:xfrm>
        </p:spPr>
        <p:txBody>
          <a:bodyPr vert="horz"/>
          <a:lstStyle/>
          <a:p>
            <a:pPr>
              <a:tabLst>
                <a:tab pos="444500" algn="l"/>
              </a:tabLst>
            </a:pPr>
            <a:r>
              <a:rPr lang="ru" dirty="0"/>
              <a:t>Информация о перспективах деятельности (планы развития</a:t>
            </a:r>
            <a:r>
              <a:rPr lang="ru" dirty="0" smtClean="0"/>
              <a:t>), в </a:t>
            </a:r>
            <a:r>
              <a:rPr lang="ru" dirty="0"/>
              <a:t>том числе возможных изменениях </a:t>
            </a:r>
            <a:r>
              <a:rPr lang="ru" dirty="0" smtClean="0"/>
              <a:t>тарифов</a:t>
            </a:r>
            <a:endParaRPr lang="en-US" dirty="0"/>
          </a:p>
        </p:txBody>
      </p:sp>
      <p:sp>
        <p:nvSpPr>
          <p:cNvPr id="9" name="Rectangle 119"/>
          <p:cNvSpPr/>
          <p:nvPr/>
        </p:nvSpPr>
        <p:spPr>
          <a:xfrm>
            <a:off x="4042374" y="1318085"/>
            <a:ext cx="2099941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120"/>
          <p:cNvSpPr/>
          <p:nvPr/>
        </p:nvSpPr>
        <p:spPr>
          <a:xfrm>
            <a:off x="6488968" y="1318085"/>
            <a:ext cx="1747825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21"/>
          <p:cNvSpPr/>
          <p:nvPr/>
        </p:nvSpPr>
        <p:spPr>
          <a:xfrm>
            <a:off x="8517245" y="1324952"/>
            <a:ext cx="1998355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3036222" y="1006777"/>
            <a:ext cx="8949806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sz="1600" dirty="0" smtClean="0"/>
              <a:t>ПЕРСПЕКТИВЫ РАЗВИТИЯ</a:t>
            </a:r>
            <a:endParaRPr lang="ru-RU" sz="1600" dirty="0"/>
          </a:p>
        </p:txBody>
      </p:sp>
      <p:cxnSp>
        <p:nvCxnSpPr>
          <p:cNvPr id="14" name="Straight Connector 110"/>
          <p:cNvCxnSpPr/>
          <p:nvPr/>
        </p:nvCxnSpPr>
        <p:spPr>
          <a:xfrm>
            <a:off x="3036222" y="1318086"/>
            <a:ext cx="835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Rectangle 117"/>
          <p:cNvSpPr/>
          <p:nvPr/>
        </p:nvSpPr>
        <p:spPr>
          <a:xfrm>
            <a:off x="3852596" y="2025692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2024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Rectangle 118"/>
          <p:cNvSpPr/>
          <p:nvPr/>
        </p:nvSpPr>
        <p:spPr>
          <a:xfrm>
            <a:off x="8455884" y="2045380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2026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Rectangle 122"/>
          <p:cNvSpPr/>
          <p:nvPr/>
        </p:nvSpPr>
        <p:spPr>
          <a:xfrm>
            <a:off x="6513560" y="2025692"/>
            <a:ext cx="1592297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2025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Rectangle 114"/>
          <p:cNvSpPr/>
          <p:nvPr/>
        </p:nvSpPr>
        <p:spPr>
          <a:xfrm>
            <a:off x="373101" y="2327930"/>
            <a:ext cx="3456775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Утвержден уполномоченным органом на 2023-2026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Rectangle 36"/>
          <p:cNvSpPr/>
          <p:nvPr/>
        </p:nvSpPr>
        <p:spPr>
          <a:xfrm>
            <a:off x="4467369" y="2749205"/>
            <a:ext cx="1124837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23" name="Rectangle 41"/>
          <p:cNvSpPr/>
          <p:nvPr/>
        </p:nvSpPr>
        <p:spPr>
          <a:xfrm>
            <a:off x="4176422" y="2387966"/>
            <a:ext cx="1473728" cy="3877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5 243,95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5" name="Rectangle 53"/>
          <p:cNvSpPr/>
          <p:nvPr/>
        </p:nvSpPr>
        <p:spPr>
          <a:xfrm>
            <a:off x="985205" y="1843602"/>
            <a:ext cx="2534432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Тариф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Rectangle 115"/>
          <p:cNvSpPr/>
          <p:nvPr/>
        </p:nvSpPr>
        <p:spPr>
          <a:xfrm>
            <a:off x="246160" y="4111014"/>
            <a:ext cx="2750740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Проведение капитальных ремонтов основных средств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7" name="Rectangle 38"/>
          <p:cNvSpPr/>
          <p:nvPr/>
        </p:nvSpPr>
        <p:spPr>
          <a:xfrm>
            <a:off x="7312395" y="4181467"/>
            <a:ext cx="971550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29" name="Rectangle 45"/>
          <p:cNvSpPr/>
          <p:nvPr/>
        </p:nvSpPr>
        <p:spPr>
          <a:xfrm>
            <a:off x="4102756" y="4213636"/>
            <a:ext cx="973591" cy="3877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200,2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0" name="Rectangle 46"/>
          <p:cNvSpPr/>
          <p:nvPr/>
        </p:nvSpPr>
        <p:spPr>
          <a:xfrm>
            <a:off x="6336118" y="4253931"/>
            <a:ext cx="973591" cy="3877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189,5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1" name="Rectangle 47"/>
          <p:cNvSpPr/>
          <p:nvPr/>
        </p:nvSpPr>
        <p:spPr>
          <a:xfrm>
            <a:off x="8313337" y="4272698"/>
            <a:ext cx="973591" cy="3877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204,1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3" name="Rectangle 49"/>
          <p:cNvSpPr/>
          <p:nvPr/>
        </p:nvSpPr>
        <p:spPr>
          <a:xfrm>
            <a:off x="5122596" y="4192092"/>
            <a:ext cx="971550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34" name="Rectangle 50"/>
          <p:cNvSpPr/>
          <p:nvPr/>
        </p:nvSpPr>
        <p:spPr>
          <a:xfrm>
            <a:off x="9434514" y="4220240"/>
            <a:ext cx="971550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35" name="Rectangle 57"/>
          <p:cNvSpPr/>
          <p:nvPr/>
        </p:nvSpPr>
        <p:spPr>
          <a:xfrm>
            <a:off x="840409" y="3741663"/>
            <a:ext cx="287711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Инвестиционная программа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12"/>
          <p:cNvCxnSpPr/>
          <p:nvPr/>
        </p:nvCxnSpPr>
        <p:spPr>
          <a:xfrm>
            <a:off x="428996" y="3641118"/>
            <a:ext cx="10944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8" name="Group 65"/>
          <p:cNvGrpSpPr/>
          <p:nvPr/>
        </p:nvGrpSpPr>
        <p:grpSpPr>
          <a:xfrm>
            <a:off x="4623728" y="1390749"/>
            <a:ext cx="506136" cy="506136"/>
            <a:chOff x="6518889" y="4714876"/>
            <a:chExt cx="369887" cy="369888"/>
          </a:xfr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sp>
          <p:nvSpPr>
            <p:cNvPr id="39" name="Freeform 2499"/>
            <p:cNvSpPr>
              <a:spLocks noEditPoints="1"/>
            </p:cNvSpPr>
            <p:nvPr/>
          </p:nvSpPr>
          <p:spPr bwMode="auto">
            <a:xfrm>
              <a:off x="6518889" y="4860926"/>
              <a:ext cx="369887" cy="153988"/>
            </a:xfrm>
            <a:custGeom>
              <a:avLst/>
              <a:gdLst>
                <a:gd name="T0" fmla="*/ 24 w 284"/>
                <a:gd name="T1" fmla="*/ 119 h 119"/>
                <a:gd name="T2" fmla="*/ 48 w 284"/>
                <a:gd name="T3" fmla="*/ 95 h 119"/>
                <a:gd name="T4" fmla="*/ 45 w 284"/>
                <a:gd name="T5" fmla="*/ 83 h 119"/>
                <a:gd name="T6" fmla="*/ 85 w 284"/>
                <a:gd name="T7" fmla="*/ 49 h 119"/>
                <a:gd name="T8" fmla="*/ 103 w 284"/>
                <a:gd name="T9" fmla="*/ 57 h 119"/>
                <a:gd name="T10" fmla="*/ 116 w 284"/>
                <a:gd name="T11" fmla="*/ 53 h 119"/>
                <a:gd name="T12" fmla="*/ 158 w 284"/>
                <a:gd name="T13" fmla="*/ 88 h 119"/>
                <a:gd name="T14" fmla="*/ 157 w 284"/>
                <a:gd name="T15" fmla="*/ 95 h 119"/>
                <a:gd name="T16" fmla="*/ 181 w 284"/>
                <a:gd name="T17" fmla="*/ 119 h 119"/>
                <a:gd name="T18" fmla="*/ 205 w 284"/>
                <a:gd name="T19" fmla="*/ 95 h 119"/>
                <a:gd name="T20" fmla="*/ 201 w 284"/>
                <a:gd name="T21" fmla="*/ 81 h 119"/>
                <a:gd name="T22" fmla="*/ 243 w 284"/>
                <a:gd name="T23" fmla="*/ 41 h 119"/>
                <a:gd name="T24" fmla="*/ 260 w 284"/>
                <a:gd name="T25" fmla="*/ 48 h 119"/>
                <a:gd name="T26" fmla="*/ 284 w 284"/>
                <a:gd name="T27" fmla="*/ 24 h 119"/>
                <a:gd name="T28" fmla="*/ 260 w 284"/>
                <a:gd name="T29" fmla="*/ 0 h 119"/>
                <a:gd name="T30" fmla="*/ 236 w 284"/>
                <a:gd name="T31" fmla="*/ 24 h 119"/>
                <a:gd name="T32" fmla="*/ 237 w 284"/>
                <a:gd name="T33" fmla="*/ 33 h 119"/>
                <a:gd name="T34" fmla="*/ 194 w 284"/>
                <a:gd name="T35" fmla="*/ 75 h 119"/>
                <a:gd name="T36" fmla="*/ 181 w 284"/>
                <a:gd name="T37" fmla="*/ 71 h 119"/>
                <a:gd name="T38" fmla="*/ 162 w 284"/>
                <a:gd name="T39" fmla="*/ 80 h 119"/>
                <a:gd name="T40" fmla="*/ 122 w 284"/>
                <a:gd name="T41" fmla="*/ 46 h 119"/>
                <a:gd name="T42" fmla="*/ 127 w 284"/>
                <a:gd name="T43" fmla="*/ 33 h 119"/>
                <a:gd name="T44" fmla="*/ 103 w 284"/>
                <a:gd name="T45" fmla="*/ 9 h 119"/>
                <a:gd name="T46" fmla="*/ 79 w 284"/>
                <a:gd name="T47" fmla="*/ 33 h 119"/>
                <a:gd name="T48" fmla="*/ 80 w 284"/>
                <a:gd name="T49" fmla="*/ 42 h 119"/>
                <a:gd name="T50" fmla="*/ 39 w 284"/>
                <a:gd name="T51" fmla="*/ 76 h 119"/>
                <a:gd name="T52" fmla="*/ 24 w 284"/>
                <a:gd name="T53" fmla="*/ 71 h 119"/>
                <a:gd name="T54" fmla="*/ 0 w 284"/>
                <a:gd name="T55" fmla="*/ 95 h 119"/>
                <a:gd name="T56" fmla="*/ 24 w 284"/>
                <a:gd name="T57" fmla="*/ 119 h 119"/>
                <a:gd name="T58" fmla="*/ 260 w 284"/>
                <a:gd name="T59" fmla="*/ 9 h 119"/>
                <a:gd name="T60" fmla="*/ 275 w 284"/>
                <a:gd name="T61" fmla="*/ 24 h 119"/>
                <a:gd name="T62" fmla="*/ 260 w 284"/>
                <a:gd name="T63" fmla="*/ 39 h 119"/>
                <a:gd name="T64" fmla="*/ 244 w 284"/>
                <a:gd name="T65" fmla="*/ 24 h 119"/>
                <a:gd name="T66" fmla="*/ 260 w 284"/>
                <a:gd name="T67" fmla="*/ 9 h 119"/>
                <a:gd name="T68" fmla="*/ 181 w 284"/>
                <a:gd name="T69" fmla="*/ 80 h 119"/>
                <a:gd name="T70" fmla="*/ 196 w 284"/>
                <a:gd name="T71" fmla="*/ 95 h 119"/>
                <a:gd name="T72" fmla="*/ 181 w 284"/>
                <a:gd name="T73" fmla="*/ 110 h 119"/>
                <a:gd name="T74" fmla="*/ 166 w 284"/>
                <a:gd name="T75" fmla="*/ 95 h 119"/>
                <a:gd name="T76" fmla="*/ 181 w 284"/>
                <a:gd name="T77" fmla="*/ 80 h 119"/>
                <a:gd name="T78" fmla="*/ 103 w 284"/>
                <a:gd name="T79" fmla="*/ 18 h 119"/>
                <a:gd name="T80" fmla="*/ 118 w 284"/>
                <a:gd name="T81" fmla="*/ 33 h 119"/>
                <a:gd name="T82" fmla="*/ 103 w 284"/>
                <a:gd name="T83" fmla="*/ 48 h 119"/>
                <a:gd name="T84" fmla="*/ 88 w 284"/>
                <a:gd name="T85" fmla="*/ 33 h 119"/>
                <a:gd name="T86" fmla="*/ 103 w 284"/>
                <a:gd name="T87" fmla="*/ 18 h 119"/>
                <a:gd name="T88" fmla="*/ 24 w 284"/>
                <a:gd name="T89" fmla="*/ 80 h 119"/>
                <a:gd name="T90" fmla="*/ 39 w 284"/>
                <a:gd name="T91" fmla="*/ 95 h 119"/>
                <a:gd name="T92" fmla="*/ 24 w 284"/>
                <a:gd name="T93" fmla="*/ 110 h 119"/>
                <a:gd name="T94" fmla="*/ 9 w 284"/>
                <a:gd name="T95" fmla="*/ 95 h 119"/>
                <a:gd name="T96" fmla="*/ 24 w 284"/>
                <a:gd name="T97" fmla="*/ 8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4" h="119">
                  <a:moveTo>
                    <a:pt x="24" y="119"/>
                  </a:moveTo>
                  <a:cubicBezTo>
                    <a:pt x="37" y="119"/>
                    <a:pt x="48" y="109"/>
                    <a:pt x="48" y="95"/>
                  </a:cubicBezTo>
                  <a:cubicBezTo>
                    <a:pt x="48" y="91"/>
                    <a:pt x="47" y="86"/>
                    <a:pt x="45" y="83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90" y="54"/>
                    <a:pt x="96" y="57"/>
                    <a:pt x="103" y="57"/>
                  </a:cubicBezTo>
                  <a:cubicBezTo>
                    <a:pt x="108" y="57"/>
                    <a:pt x="112" y="55"/>
                    <a:pt x="116" y="53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7" y="90"/>
                    <a:pt x="157" y="93"/>
                    <a:pt x="157" y="95"/>
                  </a:cubicBezTo>
                  <a:cubicBezTo>
                    <a:pt x="157" y="109"/>
                    <a:pt x="168" y="119"/>
                    <a:pt x="181" y="119"/>
                  </a:cubicBezTo>
                  <a:cubicBezTo>
                    <a:pt x="194" y="119"/>
                    <a:pt x="205" y="109"/>
                    <a:pt x="205" y="95"/>
                  </a:cubicBezTo>
                  <a:cubicBezTo>
                    <a:pt x="205" y="90"/>
                    <a:pt x="203" y="85"/>
                    <a:pt x="201" y="8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7" y="45"/>
                    <a:pt x="253" y="48"/>
                    <a:pt x="260" y="48"/>
                  </a:cubicBezTo>
                  <a:cubicBezTo>
                    <a:pt x="273" y="48"/>
                    <a:pt x="284" y="37"/>
                    <a:pt x="284" y="24"/>
                  </a:cubicBezTo>
                  <a:cubicBezTo>
                    <a:pt x="284" y="11"/>
                    <a:pt x="273" y="0"/>
                    <a:pt x="260" y="0"/>
                  </a:cubicBezTo>
                  <a:cubicBezTo>
                    <a:pt x="246" y="0"/>
                    <a:pt x="236" y="11"/>
                    <a:pt x="236" y="24"/>
                  </a:cubicBezTo>
                  <a:cubicBezTo>
                    <a:pt x="236" y="27"/>
                    <a:pt x="236" y="30"/>
                    <a:pt x="237" y="33"/>
                  </a:cubicBezTo>
                  <a:cubicBezTo>
                    <a:pt x="194" y="75"/>
                    <a:pt x="194" y="75"/>
                    <a:pt x="194" y="75"/>
                  </a:cubicBezTo>
                  <a:cubicBezTo>
                    <a:pt x="190" y="72"/>
                    <a:pt x="186" y="71"/>
                    <a:pt x="181" y="71"/>
                  </a:cubicBezTo>
                  <a:cubicBezTo>
                    <a:pt x="174" y="71"/>
                    <a:pt x="167" y="75"/>
                    <a:pt x="162" y="80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5" y="42"/>
                    <a:pt x="127" y="38"/>
                    <a:pt x="127" y="33"/>
                  </a:cubicBezTo>
                  <a:cubicBezTo>
                    <a:pt x="127" y="19"/>
                    <a:pt x="116" y="9"/>
                    <a:pt x="103" y="9"/>
                  </a:cubicBezTo>
                  <a:cubicBezTo>
                    <a:pt x="89" y="9"/>
                    <a:pt x="79" y="19"/>
                    <a:pt x="79" y="33"/>
                  </a:cubicBezTo>
                  <a:cubicBezTo>
                    <a:pt x="79" y="36"/>
                    <a:pt x="79" y="39"/>
                    <a:pt x="80" y="42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5" y="73"/>
                    <a:pt x="30" y="71"/>
                    <a:pt x="24" y="71"/>
                  </a:cubicBezTo>
                  <a:cubicBezTo>
                    <a:pt x="11" y="71"/>
                    <a:pt x="0" y="82"/>
                    <a:pt x="0" y="95"/>
                  </a:cubicBezTo>
                  <a:cubicBezTo>
                    <a:pt x="0" y="109"/>
                    <a:pt x="11" y="119"/>
                    <a:pt x="24" y="119"/>
                  </a:cubicBezTo>
                  <a:close/>
                  <a:moveTo>
                    <a:pt x="260" y="9"/>
                  </a:moveTo>
                  <a:cubicBezTo>
                    <a:pt x="268" y="9"/>
                    <a:pt x="275" y="16"/>
                    <a:pt x="275" y="24"/>
                  </a:cubicBezTo>
                  <a:cubicBezTo>
                    <a:pt x="275" y="32"/>
                    <a:pt x="268" y="39"/>
                    <a:pt x="260" y="39"/>
                  </a:cubicBezTo>
                  <a:cubicBezTo>
                    <a:pt x="251" y="39"/>
                    <a:pt x="244" y="32"/>
                    <a:pt x="244" y="24"/>
                  </a:cubicBezTo>
                  <a:cubicBezTo>
                    <a:pt x="244" y="16"/>
                    <a:pt x="251" y="9"/>
                    <a:pt x="260" y="9"/>
                  </a:cubicBezTo>
                  <a:close/>
                  <a:moveTo>
                    <a:pt x="181" y="80"/>
                  </a:moveTo>
                  <a:cubicBezTo>
                    <a:pt x="189" y="80"/>
                    <a:pt x="196" y="87"/>
                    <a:pt x="196" y="95"/>
                  </a:cubicBezTo>
                  <a:cubicBezTo>
                    <a:pt x="196" y="104"/>
                    <a:pt x="189" y="110"/>
                    <a:pt x="181" y="110"/>
                  </a:cubicBezTo>
                  <a:cubicBezTo>
                    <a:pt x="173" y="110"/>
                    <a:pt x="166" y="104"/>
                    <a:pt x="166" y="95"/>
                  </a:cubicBezTo>
                  <a:cubicBezTo>
                    <a:pt x="166" y="87"/>
                    <a:pt x="173" y="80"/>
                    <a:pt x="181" y="80"/>
                  </a:cubicBezTo>
                  <a:close/>
                  <a:moveTo>
                    <a:pt x="103" y="18"/>
                  </a:moveTo>
                  <a:cubicBezTo>
                    <a:pt x="111" y="18"/>
                    <a:pt x="118" y="24"/>
                    <a:pt x="118" y="33"/>
                  </a:cubicBezTo>
                  <a:cubicBezTo>
                    <a:pt x="118" y="41"/>
                    <a:pt x="111" y="48"/>
                    <a:pt x="103" y="48"/>
                  </a:cubicBezTo>
                  <a:cubicBezTo>
                    <a:pt x="94" y="48"/>
                    <a:pt x="88" y="41"/>
                    <a:pt x="88" y="33"/>
                  </a:cubicBezTo>
                  <a:cubicBezTo>
                    <a:pt x="88" y="24"/>
                    <a:pt x="94" y="18"/>
                    <a:pt x="103" y="18"/>
                  </a:cubicBezTo>
                  <a:close/>
                  <a:moveTo>
                    <a:pt x="24" y="80"/>
                  </a:moveTo>
                  <a:cubicBezTo>
                    <a:pt x="32" y="80"/>
                    <a:pt x="39" y="87"/>
                    <a:pt x="39" y="95"/>
                  </a:cubicBezTo>
                  <a:cubicBezTo>
                    <a:pt x="39" y="104"/>
                    <a:pt x="32" y="110"/>
                    <a:pt x="24" y="110"/>
                  </a:cubicBezTo>
                  <a:cubicBezTo>
                    <a:pt x="16" y="110"/>
                    <a:pt x="9" y="104"/>
                    <a:pt x="9" y="95"/>
                  </a:cubicBezTo>
                  <a:cubicBezTo>
                    <a:pt x="9" y="87"/>
                    <a:pt x="16" y="80"/>
                    <a:pt x="2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00"/>
            <p:cNvSpPr>
              <a:spLocks/>
            </p:cNvSpPr>
            <p:nvPr/>
          </p:nvSpPr>
          <p:spPr bwMode="auto">
            <a:xfrm>
              <a:off x="6518889" y="4927601"/>
              <a:ext cx="369887" cy="157163"/>
            </a:xfrm>
            <a:custGeom>
              <a:avLst/>
              <a:gdLst>
                <a:gd name="T0" fmla="*/ 279 w 284"/>
                <a:gd name="T1" fmla="*/ 112 h 121"/>
                <a:gd name="T2" fmla="*/ 264 w 284"/>
                <a:gd name="T3" fmla="*/ 112 h 121"/>
                <a:gd name="T4" fmla="*/ 264 w 284"/>
                <a:gd name="T5" fmla="*/ 5 h 121"/>
                <a:gd name="T6" fmla="*/ 260 w 284"/>
                <a:gd name="T7" fmla="*/ 0 h 121"/>
                <a:gd name="T8" fmla="*/ 255 w 284"/>
                <a:gd name="T9" fmla="*/ 5 h 121"/>
                <a:gd name="T10" fmla="*/ 255 w 284"/>
                <a:gd name="T11" fmla="*/ 112 h 121"/>
                <a:gd name="T12" fmla="*/ 225 w 284"/>
                <a:gd name="T13" fmla="*/ 112 h 121"/>
                <a:gd name="T14" fmla="*/ 225 w 284"/>
                <a:gd name="T15" fmla="*/ 27 h 121"/>
                <a:gd name="T16" fmla="*/ 220 w 284"/>
                <a:gd name="T17" fmla="*/ 23 h 121"/>
                <a:gd name="T18" fmla="*/ 216 w 284"/>
                <a:gd name="T19" fmla="*/ 27 h 121"/>
                <a:gd name="T20" fmla="*/ 216 w 284"/>
                <a:gd name="T21" fmla="*/ 112 h 121"/>
                <a:gd name="T22" fmla="*/ 186 w 284"/>
                <a:gd name="T23" fmla="*/ 112 h 121"/>
                <a:gd name="T24" fmla="*/ 186 w 284"/>
                <a:gd name="T25" fmla="*/ 77 h 121"/>
                <a:gd name="T26" fmla="*/ 181 w 284"/>
                <a:gd name="T27" fmla="*/ 72 h 121"/>
                <a:gd name="T28" fmla="*/ 177 w 284"/>
                <a:gd name="T29" fmla="*/ 77 h 121"/>
                <a:gd name="T30" fmla="*/ 177 w 284"/>
                <a:gd name="T31" fmla="*/ 112 h 121"/>
                <a:gd name="T32" fmla="*/ 146 w 284"/>
                <a:gd name="T33" fmla="*/ 112 h 121"/>
                <a:gd name="T34" fmla="*/ 146 w 284"/>
                <a:gd name="T35" fmla="*/ 37 h 121"/>
                <a:gd name="T36" fmla="*/ 142 w 284"/>
                <a:gd name="T37" fmla="*/ 33 h 121"/>
                <a:gd name="T38" fmla="*/ 137 w 284"/>
                <a:gd name="T39" fmla="*/ 37 h 121"/>
                <a:gd name="T40" fmla="*/ 137 w 284"/>
                <a:gd name="T41" fmla="*/ 112 h 121"/>
                <a:gd name="T42" fmla="*/ 107 w 284"/>
                <a:gd name="T43" fmla="*/ 112 h 121"/>
                <a:gd name="T44" fmla="*/ 107 w 284"/>
                <a:gd name="T45" fmla="*/ 14 h 121"/>
                <a:gd name="T46" fmla="*/ 103 w 284"/>
                <a:gd name="T47" fmla="*/ 10 h 121"/>
                <a:gd name="T48" fmla="*/ 98 w 284"/>
                <a:gd name="T49" fmla="*/ 14 h 121"/>
                <a:gd name="T50" fmla="*/ 98 w 284"/>
                <a:gd name="T51" fmla="*/ 112 h 121"/>
                <a:gd name="T52" fmla="*/ 68 w 284"/>
                <a:gd name="T53" fmla="*/ 112 h 121"/>
                <a:gd name="T54" fmla="*/ 68 w 284"/>
                <a:gd name="T55" fmla="*/ 31 h 121"/>
                <a:gd name="T56" fmla="*/ 63 w 284"/>
                <a:gd name="T57" fmla="*/ 27 h 121"/>
                <a:gd name="T58" fmla="*/ 59 w 284"/>
                <a:gd name="T59" fmla="*/ 31 h 121"/>
                <a:gd name="T60" fmla="*/ 59 w 284"/>
                <a:gd name="T61" fmla="*/ 112 h 121"/>
                <a:gd name="T62" fmla="*/ 30 w 284"/>
                <a:gd name="T63" fmla="*/ 112 h 121"/>
                <a:gd name="T64" fmla="*/ 30 w 284"/>
                <a:gd name="T65" fmla="*/ 77 h 121"/>
                <a:gd name="T66" fmla="*/ 26 w 284"/>
                <a:gd name="T67" fmla="*/ 72 h 121"/>
                <a:gd name="T68" fmla="*/ 21 w 284"/>
                <a:gd name="T69" fmla="*/ 77 h 121"/>
                <a:gd name="T70" fmla="*/ 21 w 284"/>
                <a:gd name="T71" fmla="*/ 112 h 121"/>
                <a:gd name="T72" fmla="*/ 5 w 284"/>
                <a:gd name="T73" fmla="*/ 112 h 121"/>
                <a:gd name="T74" fmla="*/ 0 w 284"/>
                <a:gd name="T75" fmla="*/ 116 h 121"/>
                <a:gd name="T76" fmla="*/ 5 w 284"/>
                <a:gd name="T77" fmla="*/ 121 h 121"/>
                <a:gd name="T78" fmla="*/ 279 w 284"/>
                <a:gd name="T79" fmla="*/ 121 h 121"/>
                <a:gd name="T80" fmla="*/ 284 w 284"/>
                <a:gd name="T81" fmla="*/ 116 h 121"/>
                <a:gd name="T82" fmla="*/ 279 w 284"/>
                <a:gd name="T83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121">
                  <a:moveTo>
                    <a:pt x="279" y="112"/>
                  </a:moveTo>
                  <a:cubicBezTo>
                    <a:pt x="264" y="112"/>
                    <a:pt x="264" y="112"/>
                    <a:pt x="264" y="112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4" y="2"/>
                    <a:pt x="262" y="0"/>
                    <a:pt x="260" y="0"/>
                  </a:cubicBezTo>
                  <a:cubicBezTo>
                    <a:pt x="257" y="0"/>
                    <a:pt x="255" y="2"/>
                    <a:pt x="255" y="5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27"/>
                    <a:pt x="225" y="27"/>
                    <a:pt x="225" y="27"/>
                  </a:cubicBezTo>
                  <a:cubicBezTo>
                    <a:pt x="225" y="25"/>
                    <a:pt x="223" y="23"/>
                    <a:pt x="220" y="23"/>
                  </a:cubicBezTo>
                  <a:cubicBezTo>
                    <a:pt x="218" y="23"/>
                    <a:pt x="216" y="25"/>
                    <a:pt x="216" y="27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6" y="74"/>
                    <a:pt x="184" y="72"/>
                    <a:pt x="181" y="72"/>
                  </a:cubicBezTo>
                  <a:cubicBezTo>
                    <a:pt x="179" y="72"/>
                    <a:pt x="177" y="74"/>
                    <a:pt x="177" y="77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46" y="35"/>
                    <a:pt x="144" y="33"/>
                    <a:pt x="142" y="33"/>
                  </a:cubicBezTo>
                  <a:cubicBezTo>
                    <a:pt x="139" y="33"/>
                    <a:pt x="137" y="35"/>
                    <a:pt x="137" y="37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2"/>
                    <a:pt x="105" y="10"/>
                    <a:pt x="103" y="10"/>
                  </a:cubicBezTo>
                  <a:cubicBezTo>
                    <a:pt x="100" y="10"/>
                    <a:pt x="98" y="12"/>
                    <a:pt x="98" y="14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9"/>
                    <a:pt x="66" y="27"/>
                    <a:pt x="63" y="27"/>
                  </a:cubicBezTo>
                  <a:cubicBezTo>
                    <a:pt x="61" y="27"/>
                    <a:pt x="59" y="29"/>
                    <a:pt x="59" y="31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4"/>
                    <a:pt x="28" y="72"/>
                    <a:pt x="26" y="72"/>
                  </a:cubicBezTo>
                  <a:cubicBezTo>
                    <a:pt x="23" y="72"/>
                    <a:pt x="21" y="74"/>
                    <a:pt x="21" y="77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9"/>
                    <a:pt x="2" y="121"/>
                    <a:pt x="5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2" y="121"/>
                    <a:pt x="284" y="119"/>
                    <a:pt x="284" y="116"/>
                  </a:cubicBezTo>
                  <a:cubicBezTo>
                    <a:pt x="284" y="114"/>
                    <a:pt x="282" y="112"/>
                    <a:pt x="27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01"/>
            <p:cNvSpPr>
              <a:spLocks/>
            </p:cNvSpPr>
            <p:nvPr/>
          </p:nvSpPr>
          <p:spPr bwMode="auto">
            <a:xfrm>
              <a:off x="6728439" y="4740276"/>
              <a:ext cx="142875" cy="193675"/>
            </a:xfrm>
            <a:custGeom>
              <a:avLst/>
              <a:gdLst>
                <a:gd name="T0" fmla="*/ 0 w 110"/>
                <a:gd name="T1" fmla="*/ 57 h 149"/>
                <a:gd name="T2" fmla="*/ 5 w 110"/>
                <a:gd name="T3" fmla="*/ 60 h 149"/>
                <a:gd name="T4" fmla="*/ 20 w 110"/>
                <a:gd name="T5" fmla="*/ 60 h 149"/>
                <a:gd name="T6" fmla="*/ 20 w 110"/>
                <a:gd name="T7" fmla="*/ 145 h 149"/>
                <a:gd name="T8" fmla="*/ 24 w 110"/>
                <a:gd name="T9" fmla="*/ 149 h 149"/>
                <a:gd name="T10" fmla="*/ 28 w 110"/>
                <a:gd name="T11" fmla="*/ 145 h 149"/>
                <a:gd name="T12" fmla="*/ 28 w 110"/>
                <a:gd name="T13" fmla="*/ 55 h 149"/>
                <a:gd name="T14" fmla="*/ 24 w 110"/>
                <a:gd name="T15" fmla="*/ 51 h 149"/>
                <a:gd name="T16" fmla="*/ 15 w 110"/>
                <a:gd name="T17" fmla="*/ 51 h 149"/>
                <a:gd name="T18" fmla="*/ 54 w 110"/>
                <a:gd name="T19" fmla="*/ 12 h 149"/>
                <a:gd name="T20" fmla="*/ 95 w 110"/>
                <a:gd name="T21" fmla="*/ 52 h 149"/>
                <a:gd name="T22" fmla="*/ 86 w 110"/>
                <a:gd name="T23" fmla="*/ 52 h 149"/>
                <a:gd name="T24" fmla="*/ 81 w 110"/>
                <a:gd name="T25" fmla="*/ 57 h 149"/>
                <a:gd name="T26" fmla="*/ 81 w 110"/>
                <a:gd name="T27" fmla="*/ 84 h 149"/>
                <a:gd name="T28" fmla="*/ 86 w 110"/>
                <a:gd name="T29" fmla="*/ 89 h 149"/>
                <a:gd name="T30" fmla="*/ 90 w 110"/>
                <a:gd name="T31" fmla="*/ 84 h 149"/>
                <a:gd name="T32" fmla="*/ 90 w 110"/>
                <a:gd name="T33" fmla="*/ 61 h 149"/>
                <a:gd name="T34" fmla="*/ 105 w 110"/>
                <a:gd name="T35" fmla="*/ 61 h 149"/>
                <a:gd name="T36" fmla="*/ 110 w 110"/>
                <a:gd name="T37" fmla="*/ 59 h 149"/>
                <a:gd name="T38" fmla="*/ 109 w 110"/>
                <a:gd name="T39" fmla="*/ 54 h 149"/>
                <a:gd name="T40" fmla="*/ 57 w 110"/>
                <a:gd name="T41" fmla="*/ 2 h 149"/>
                <a:gd name="T42" fmla="*/ 51 w 110"/>
                <a:gd name="T43" fmla="*/ 2 h 149"/>
                <a:gd name="T44" fmla="*/ 1 w 110"/>
                <a:gd name="T45" fmla="*/ 52 h 149"/>
                <a:gd name="T46" fmla="*/ 0 w 110"/>
                <a:gd name="T47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149">
                  <a:moveTo>
                    <a:pt x="0" y="57"/>
                  </a:moveTo>
                  <a:cubicBezTo>
                    <a:pt x="1" y="59"/>
                    <a:pt x="3" y="60"/>
                    <a:pt x="5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7"/>
                    <a:pt x="22" y="149"/>
                    <a:pt x="24" y="149"/>
                  </a:cubicBezTo>
                  <a:cubicBezTo>
                    <a:pt x="26" y="149"/>
                    <a:pt x="28" y="147"/>
                    <a:pt x="28" y="14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3"/>
                    <a:pt x="26" y="51"/>
                    <a:pt x="24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3" y="52"/>
                    <a:pt x="81" y="54"/>
                    <a:pt x="81" y="57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7"/>
                    <a:pt x="83" y="89"/>
                    <a:pt x="86" y="89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7" y="61"/>
                    <a:pt x="109" y="60"/>
                    <a:pt x="110" y="59"/>
                  </a:cubicBezTo>
                  <a:cubicBezTo>
                    <a:pt x="110" y="57"/>
                    <a:pt x="110" y="55"/>
                    <a:pt x="109" y="54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5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02"/>
            <p:cNvSpPr>
              <a:spLocks/>
            </p:cNvSpPr>
            <p:nvPr/>
          </p:nvSpPr>
          <p:spPr bwMode="auto">
            <a:xfrm>
              <a:off x="6630014" y="4714876"/>
              <a:ext cx="115887" cy="101600"/>
            </a:xfrm>
            <a:custGeom>
              <a:avLst/>
              <a:gdLst>
                <a:gd name="T0" fmla="*/ 5 w 89"/>
                <a:gd name="T1" fmla="*/ 60 h 78"/>
                <a:gd name="T2" fmla="*/ 18 w 89"/>
                <a:gd name="T3" fmla="*/ 60 h 78"/>
                <a:gd name="T4" fmla="*/ 18 w 89"/>
                <a:gd name="T5" fmla="*/ 74 h 78"/>
                <a:gd name="T6" fmla="*/ 23 w 89"/>
                <a:gd name="T7" fmla="*/ 78 h 78"/>
                <a:gd name="T8" fmla="*/ 27 w 89"/>
                <a:gd name="T9" fmla="*/ 74 h 78"/>
                <a:gd name="T10" fmla="*/ 27 w 89"/>
                <a:gd name="T11" fmla="*/ 55 h 78"/>
                <a:gd name="T12" fmla="*/ 23 w 89"/>
                <a:gd name="T13" fmla="*/ 51 h 78"/>
                <a:gd name="T14" fmla="*/ 16 w 89"/>
                <a:gd name="T15" fmla="*/ 51 h 78"/>
                <a:gd name="T16" fmla="*/ 54 w 89"/>
                <a:gd name="T17" fmla="*/ 11 h 78"/>
                <a:gd name="T18" fmla="*/ 81 w 89"/>
                <a:gd name="T19" fmla="*/ 38 h 78"/>
                <a:gd name="T20" fmla="*/ 87 w 89"/>
                <a:gd name="T21" fmla="*/ 38 h 78"/>
                <a:gd name="T22" fmla="*/ 87 w 89"/>
                <a:gd name="T23" fmla="*/ 32 h 78"/>
                <a:gd name="T24" fmla="*/ 58 w 89"/>
                <a:gd name="T25" fmla="*/ 2 h 78"/>
                <a:gd name="T26" fmla="*/ 51 w 89"/>
                <a:gd name="T27" fmla="*/ 2 h 78"/>
                <a:gd name="T28" fmla="*/ 2 w 89"/>
                <a:gd name="T29" fmla="*/ 52 h 78"/>
                <a:gd name="T30" fmla="*/ 1 w 89"/>
                <a:gd name="T31" fmla="*/ 57 h 78"/>
                <a:gd name="T32" fmla="*/ 5 w 89"/>
                <a:gd name="T33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8">
                  <a:moveTo>
                    <a:pt x="5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6"/>
                    <a:pt x="20" y="78"/>
                    <a:pt x="23" y="78"/>
                  </a:cubicBezTo>
                  <a:cubicBezTo>
                    <a:pt x="25" y="78"/>
                    <a:pt x="27" y="76"/>
                    <a:pt x="27" y="7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3"/>
                    <a:pt x="25" y="51"/>
                    <a:pt x="23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3" y="40"/>
                    <a:pt x="85" y="40"/>
                    <a:pt x="87" y="38"/>
                  </a:cubicBezTo>
                  <a:cubicBezTo>
                    <a:pt x="89" y="36"/>
                    <a:pt x="89" y="33"/>
                    <a:pt x="87" y="3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6" y="0"/>
                    <a:pt x="53" y="0"/>
                    <a:pt x="51" y="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1" y="58"/>
                    <a:pt x="3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503"/>
            <p:cNvSpPr>
              <a:spLocks/>
            </p:cNvSpPr>
            <p:nvPr/>
          </p:nvSpPr>
          <p:spPr bwMode="auto">
            <a:xfrm>
              <a:off x="6528414" y="4781551"/>
              <a:ext cx="138112" cy="160338"/>
            </a:xfrm>
            <a:custGeom>
              <a:avLst/>
              <a:gdLst>
                <a:gd name="T0" fmla="*/ 5 w 107"/>
                <a:gd name="T1" fmla="*/ 57 h 123"/>
                <a:gd name="T2" fmla="*/ 17 w 107"/>
                <a:gd name="T3" fmla="*/ 57 h 123"/>
                <a:gd name="T4" fmla="*/ 17 w 107"/>
                <a:gd name="T5" fmla="*/ 119 h 123"/>
                <a:gd name="T6" fmla="*/ 21 w 107"/>
                <a:gd name="T7" fmla="*/ 123 h 123"/>
                <a:gd name="T8" fmla="*/ 26 w 107"/>
                <a:gd name="T9" fmla="*/ 119 h 123"/>
                <a:gd name="T10" fmla="*/ 26 w 107"/>
                <a:gd name="T11" fmla="*/ 53 h 123"/>
                <a:gd name="T12" fmla="*/ 21 w 107"/>
                <a:gd name="T13" fmla="*/ 48 h 123"/>
                <a:gd name="T14" fmla="*/ 15 w 107"/>
                <a:gd name="T15" fmla="*/ 48 h 123"/>
                <a:gd name="T16" fmla="*/ 52 w 107"/>
                <a:gd name="T17" fmla="*/ 11 h 123"/>
                <a:gd name="T18" fmla="*/ 91 w 107"/>
                <a:gd name="T19" fmla="*/ 50 h 123"/>
                <a:gd name="T20" fmla="*/ 84 w 107"/>
                <a:gd name="T21" fmla="*/ 50 h 123"/>
                <a:gd name="T22" fmla="*/ 80 w 107"/>
                <a:gd name="T23" fmla="*/ 55 h 123"/>
                <a:gd name="T24" fmla="*/ 80 w 107"/>
                <a:gd name="T25" fmla="*/ 60 h 123"/>
                <a:gd name="T26" fmla="*/ 84 w 107"/>
                <a:gd name="T27" fmla="*/ 64 h 123"/>
                <a:gd name="T28" fmla="*/ 89 w 107"/>
                <a:gd name="T29" fmla="*/ 60 h 123"/>
                <a:gd name="T30" fmla="*/ 89 w 107"/>
                <a:gd name="T31" fmla="*/ 59 h 123"/>
                <a:gd name="T32" fmla="*/ 102 w 107"/>
                <a:gd name="T33" fmla="*/ 59 h 123"/>
                <a:gd name="T34" fmla="*/ 106 w 107"/>
                <a:gd name="T35" fmla="*/ 57 h 123"/>
                <a:gd name="T36" fmla="*/ 105 w 107"/>
                <a:gd name="T37" fmla="*/ 52 h 123"/>
                <a:gd name="T38" fmla="*/ 55 w 107"/>
                <a:gd name="T39" fmla="*/ 2 h 123"/>
                <a:gd name="T40" fmla="*/ 49 w 107"/>
                <a:gd name="T41" fmla="*/ 2 h 123"/>
                <a:gd name="T42" fmla="*/ 1 w 107"/>
                <a:gd name="T43" fmla="*/ 49 h 123"/>
                <a:gd name="T44" fmla="*/ 0 w 107"/>
                <a:gd name="T45" fmla="*/ 54 h 123"/>
                <a:gd name="T46" fmla="*/ 5 w 107"/>
                <a:gd name="T47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23">
                  <a:moveTo>
                    <a:pt x="5" y="57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1"/>
                    <a:pt x="19" y="123"/>
                    <a:pt x="21" y="123"/>
                  </a:cubicBezTo>
                  <a:cubicBezTo>
                    <a:pt x="24" y="123"/>
                    <a:pt x="26" y="121"/>
                    <a:pt x="26" y="119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24" y="48"/>
                    <a:pt x="21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2" y="50"/>
                    <a:pt x="80" y="52"/>
                    <a:pt x="80" y="5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2"/>
                    <a:pt x="82" y="64"/>
                    <a:pt x="84" y="64"/>
                  </a:cubicBezTo>
                  <a:cubicBezTo>
                    <a:pt x="87" y="64"/>
                    <a:pt x="89" y="62"/>
                    <a:pt x="89" y="60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59"/>
                    <a:pt x="105" y="58"/>
                    <a:pt x="106" y="57"/>
                  </a:cubicBezTo>
                  <a:cubicBezTo>
                    <a:pt x="107" y="55"/>
                    <a:pt x="106" y="53"/>
                    <a:pt x="105" y="5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0"/>
                    <a:pt x="51" y="0"/>
                    <a:pt x="49" y="2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1"/>
                    <a:pt x="0" y="53"/>
                    <a:pt x="0" y="54"/>
                  </a:cubicBezTo>
                  <a:cubicBezTo>
                    <a:pt x="1" y="56"/>
                    <a:pt x="3" y="57"/>
                    <a:pt x="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Freeform 2609"/>
          <p:cNvSpPr>
            <a:spLocks noEditPoints="1"/>
          </p:cNvSpPr>
          <p:nvPr/>
        </p:nvSpPr>
        <p:spPr bwMode="auto">
          <a:xfrm>
            <a:off x="9303597" y="1508169"/>
            <a:ext cx="467718" cy="455925"/>
          </a:xfrm>
          <a:custGeom>
            <a:avLst/>
            <a:gdLst>
              <a:gd name="T0" fmla="*/ 266 w 283"/>
              <a:gd name="T1" fmla="*/ 74 h 284"/>
              <a:gd name="T2" fmla="*/ 258 w 283"/>
              <a:gd name="T3" fmla="*/ 79 h 284"/>
              <a:gd name="T4" fmla="*/ 247 w 283"/>
              <a:gd name="T5" fmla="*/ 223 h 284"/>
              <a:gd name="T6" fmla="*/ 242 w 283"/>
              <a:gd name="T7" fmla="*/ 136 h 284"/>
              <a:gd name="T8" fmla="*/ 238 w 283"/>
              <a:gd name="T9" fmla="*/ 233 h 284"/>
              <a:gd name="T10" fmla="*/ 210 w 283"/>
              <a:gd name="T11" fmla="*/ 160 h 284"/>
              <a:gd name="T12" fmla="*/ 201 w 283"/>
              <a:gd name="T13" fmla="*/ 160 h 284"/>
              <a:gd name="T14" fmla="*/ 169 w 283"/>
              <a:gd name="T15" fmla="*/ 272 h 284"/>
              <a:gd name="T16" fmla="*/ 165 w 283"/>
              <a:gd name="T17" fmla="*/ 134 h 284"/>
              <a:gd name="T18" fmla="*/ 160 w 283"/>
              <a:gd name="T19" fmla="*/ 273 h 284"/>
              <a:gd name="T20" fmla="*/ 128 w 283"/>
              <a:gd name="T21" fmla="*/ 274 h 284"/>
              <a:gd name="T22" fmla="*/ 124 w 283"/>
              <a:gd name="T23" fmla="*/ 187 h 284"/>
              <a:gd name="T24" fmla="*/ 119 w 283"/>
              <a:gd name="T25" fmla="*/ 273 h 284"/>
              <a:gd name="T26" fmla="*/ 87 w 283"/>
              <a:gd name="T27" fmla="*/ 201 h 284"/>
              <a:gd name="T28" fmla="*/ 78 w 283"/>
              <a:gd name="T29" fmla="*/ 201 h 284"/>
              <a:gd name="T30" fmla="*/ 46 w 283"/>
              <a:gd name="T31" fmla="*/ 234 h 284"/>
              <a:gd name="T32" fmla="*/ 41 w 283"/>
              <a:gd name="T33" fmla="*/ 170 h 284"/>
              <a:gd name="T34" fmla="*/ 37 w 283"/>
              <a:gd name="T35" fmla="*/ 223 h 284"/>
              <a:gd name="T36" fmla="*/ 38 w 283"/>
              <a:gd name="T37" fmla="*/ 139 h 284"/>
              <a:gd name="T38" fmla="*/ 65 w 283"/>
              <a:gd name="T39" fmla="*/ 135 h 284"/>
              <a:gd name="T40" fmla="*/ 89 w 283"/>
              <a:gd name="T41" fmla="*/ 158 h 284"/>
              <a:gd name="T42" fmla="*/ 125 w 283"/>
              <a:gd name="T43" fmla="*/ 158 h 284"/>
              <a:gd name="T44" fmla="*/ 150 w 283"/>
              <a:gd name="T45" fmla="*/ 103 h 284"/>
              <a:gd name="T46" fmla="*/ 166 w 283"/>
              <a:gd name="T47" fmla="*/ 97 h 284"/>
              <a:gd name="T48" fmla="*/ 212 w 283"/>
              <a:gd name="T49" fmla="*/ 128 h 284"/>
              <a:gd name="T50" fmla="*/ 226 w 283"/>
              <a:gd name="T51" fmla="*/ 99 h 284"/>
              <a:gd name="T52" fmla="*/ 272 w 283"/>
              <a:gd name="T53" fmla="*/ 32 h 284"/>
              <a:gd name="T54" fmla="*/ 281 w 283"/>
              <a:gd name="T55" fmla="*/ 32 h 284"/>
              <a:gd name="T56" fmla="*/ 281 w 283"/>
              <a:gd name="T57" fmla="*/ 4 h 284"/>
              <a:gd name="T58" fmla="*/ 281 w 283"/>
              <a:gd name="T59" fmla="*/ 4 h 284"/>
              <a:gd name="T60" fmla="*/ 280 w 283"/>
              <a:gd name="T61" fmla="*/ 2 h 284"/>
              <a:gd name="T62" fmla="*/ 279 w 283"/>
              <a:gd name="T63" fmla="*/ 1 h 284"/>
              <a:gd name="T64" fmla="*/ 278 w 283"/>
              <a:gd name="T65" fmla="*/ 1 h 284"/>
              <a:gd name="T66" fmla="*/ 276 w 283"/>
              <a:gd name="T67" fmla="*/ 1 h 284"/>
              <a:gd name="T68" fmla="*/ 251 w 283"/>
              <a:gd name="T69" fmla="*/ 9 h 284"/>
              <a:gd name="T70" fmla="*/ 252 w 283"/>
              <a:gd name="T71" fmla="*/ 18 h 284"/>
              <a:gd name="T72" fmla="*/ 267 w 283"/>
              <a:gd name="T73" fmla="*/ 13 h 284"/>
              <a:gd name="T74" fmla="*/ 212 w 283"/>
              <a:gd name="T75" fmla="*/ 92 h 284"/>
              <a:gd name="T76" fmla="*/ 170 w 283"/>
              <a:gd name="T77" fmla="*/ 88 h 284"/>
              <a:gd name="T78" fmla="*/ 152 w 283"/>
              <a:gd name="T79" fmla="*/ 67 h 284"/>
              <a:gd name="T80" fmla="*/ 141 w 283"/>
              <a:gd name="T81" fmla="*/ 99 h 284"/>
              <a:gd name="T82" fmla="*/ 107 w 283"/>
              <a:gd name="T83" fmla="*/ 140 h 284"/>
              <a:gd name="T84" fmla="*/ 68 w 283"/>
              <a:gd name="T85" fmla="*/ 125 h 284"/>
              <a:gd name="T86" fmla="*/ 32 w 283"/>
              <a:gd name="T87" fmla="*/ 126 h 284"/>
              <a:gd name="T88" fmla="*/ 11 w 283"/>
              <a:gd name="T89" fmla="*/ 163 h 284"/>
              <a:gd name="T90" fmla="*/ 142 w 283"/>
              <a:gd name="T91" fmla="*/ 9 h 284"/>
              <a:gd name="T92" fmla="*/ 217 w 283"/>
              <a:gd name="T93" fmla="*/ 27 h 284"/>
              <a:gd name="T94" fmla="*/ 142 w 283"/>
              <a:gd name="T95" fmla="*/ 0 h 284"/>
              <a:gd name="T96" fmla="*/ 4 w 283"/>
              <a:gd name="T97" fmla="*/ 175 h 284"/>
              <a:gd name="T98" fmla="*/ 37 w 283"/>
              <a:gd name="T99" fmla="*/ 237 h 284"/>
              <a:gd name="T100" fmla="*/ 142 w 283"/>
              <a:gd name="T101" fmla="*/ 284 h 284"/>
              <a:gd name="T102" fmla="*/ 165 w 283"/>
              <a:gd name="T103" fmla="*/ 282 h 284"/>
              <a:gd name="T104" fmla="*/ 283 w 283"/>
              <a:gd name="T105" fmla="*/ 142 h 284"/>
              <a:gd name="T106" fmla="*/ 221 w 283"/>
              <a:gd name="T107" fmla="*/ 110 h 284"/>
              <a:gd name="T108" fmla="*/ 203 w 283"/>
              <a:gd name="T109" fmla="*/ 110 h 284"/>
              <a:gd name="T110" fmla="*/ 152 w 283"/>
              <a:gd name="T111" fmla="*/ 76 h 284"/>
              <a:gd name="T112" fmla="*/ 152 w 283"/>
              <a:gd name="T113" fmla="*/ 94 h 284"/>
              <a:gd name="T114" fmla="*/ 152 w 283"/>
              <a:gd name="T115" fmla="*/ 76 h 284"/>
              <a:gd name="T116" fmla="*/ 116 w 283"/>
              <a:gd name="T117" fmla="*/ 158 h 284"/>
              <a:gd name="T118" fmla="*/ 98 w 283"/>
              <a:gd name="T119" fmla="*/ 158 h 284"/>
              <a:gd name="T120" fmla="*/ 50 w 283"/>
              <a:gd name="T121" fmla="*/ 117 h 284"/>
              <a:gd name="T122" fmla="*/ 50 w 283"/>
              <a:gd name="T123" fmla="*/ 135 h 284"/>
              <a:gd name="T124" fmla="*/ 50 w 283"/>
              <a:gd name="T125" fmla="*/ 11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3" h="284">
                <a:moveTo>
                  <a:pt x="283" y="142"/>
                </a:moveTo>
                <a:cubicBezTo>
                  <a:pt x="283" y="118"/>
                  <a:pt x="277" y="95"/>
                  <a:pt x="266" y="74"/>
                </a:cubicBezTo>
                <a:cubicBezTo>
                  <a:pt x="265" y="72"/>
                  <a:pt x="262" y="71"/>
                  <a:pt x="260" y="73"/>
                </a:cubicBezTo>
                <a:cubicBezTo>
                  <a:pt x="258" y="74"/>
                  <a:pt x="257" y="76"/>
                  <a:pt x="258" y="79"/>
                </a:cubicBezTo>
                <a:cubicBezTo>
                  <a:pt x="269" y="98"/>
                  <a:pt x="274" y="120"/>
                  <a:pt x="274" y="142"/>
                </a:cubicBezTo>
                <a:cubicBezTo>
                  <a:pt x="274" y="172"/>
                  <a:pt x="264" y="200"/>
                  <a:pt x="247" y="223"/>
                </a:cubicBezTo>
                <a:cubicBezTo>
                  <a:pt x="247" y="140"/>
                  <a:pt x="247" y="140"/>
                  <a:pt x="247" y="140"/>
                </a:cubicBezTo>
                <a:cubicBezTo>
                  <a:pt x="247" y="138"/>
                  <a:pt x="245" y="136"/>
                  <a:pt x="242" y="136"/>
                </a:cubicBezTo>
                <a:cubicBezTo>
                  <a:pt x="240" y="136"/>
                  <a:pt x="238" y="138"/>
                  <a:pt x="238" y="140"/>
                </a:cubicBezTo>
                <a:cubicBezTo>
                  <a:pt x="238" y="233"/>
                  <a:pt x="238" y="233"/>
                  <a:pt x="238" y="233"/>
                </a:cubicBezTo>
                <a:cubicBezTo>
                  <a:pt x="230" y="242"/>
                  <a:pt x="220" y="249"/>
                  <a:pt x="210" y="255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10" y="158"/>
                  <a:pt x="208" y="156"/>
                  <a:pt x="206" y="156"/>
                </a:cubicBezTo>
                <a:cubicBezTo>
                  <a:pt x="203" y="156"/>
                  <a:pt x="201" y="158"/>
                  <a:pt x="201" y="160"/>
                </a:cubicBezTo>
                <a:cubicBezTo>
                  <a:pt x="201" y="260"/>
                  <a:pt x="201" y="260"/>
                  <a:pt x="201" y="260"/>
                </a:cubicBezTo>
                <a:cubicBezTo>
                  <a:pt x="191" y="265"/>
                  <a:pt x="181" y="269"/>
                  <a:pt x="169" y="272"/>
                </a:cubicBezTo>
                <a:cubicBezTo>
                  <a:pt x="169" y="138"/>
                  <a:pt x="169" y="138"/>
                  <a:pt x="169" y="138"/>
                </a:cubicBezTo>
                <a:cubicBezTo>
                  <a:pt x="169" y="136"/>
                  <a:pt x="167" y="134"/>
                  <a:pt x="165" y="134"/>
                </a:cubicBezTo>
                <a:cubicBezTo>
                  <a:pt x="162" y="134"/>
                  <a:pt x="160" y="136"/>
                  <a:pt x="160" y="138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54" y="274"/>
                  <a:pt x="148" y="275"/>
                  <a:pt x="142" y="275"/>
                </a:cubicBezTo>
                <a:cubicBezTo>
                  <a:pt x="137" y="275"/>
                  <a:pt x="133" y="274"/>
                  <a:pt x="128" y="274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89"/>
                  <a:pt x="126" y="187"/>
                  <a:pt x="124" y="187"/>
                </a:cubicBezTo>
                <a:cubicBezTo>
                  <a:pt x="121" y="187"/>
                  <a:pt x="119" y="189"/>
                  <a:pt x="119" y="192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08" y="271"/>
                  <a:pt x="97" y="267"/>
                  <a:pt x="87" y="263"/>
                </a:cubicBezTo>
                <a:cubicBezTo>
                  <a:pt x="87" y="201"/>
                  <a:pt x="87" y="201"/>
                  <a:pt x="87" y="201"/>
                </a:cubicBezTo>
                <a:cubicBezTo>
                  <a:pt x="87" y="198"/>
                  <a:pt x="85" y="196"/>
                  <a:pt x="82" y="196"/>
                </a:cubicBezTo>
                <a:cubicBezTo>
                  <a:pt x="80" y="196"/>
                  <a:pt x="78" y="198"/>
                  <a:pt x="78" y="201"/>
                </a:cubicBezTo>
                <a:cubicBezTo>
                  <a:pt x="78" y="258"/>
                  <a:pt x="78" y="258"/>
                  <a:pt x="78" y="258"/>
                </a:cubicBezTo>
                <a:cubicBezTo>
                  <a:pt x="66" y="252"/>
                  <a:pt x="55" y="243"/>
                  <a:pt x="46" y="234"/>
                </a:cubicBezTo>
                <a:cubicBezTo>
                  <a:pt x="46" y="174"/>
                  <a:pt x="46" y="174"/>
                  <a:pt x="46" y="174"/>
                </a:cubicBezTo>
                <a:cubicBezTo>
                  <a:pt x="46" y="172"/>
                  <a:pt x="44" y="170"/>
                  <a:pt x="41" y="170"/>
                </a:cubicBezTo>
                <a:cubicBezTo>
                  <a:pt x="39" y="170"/>
                  <a:pt x="37" y="172"/>
                  <a:pt x="37" y="174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26" y="209"/>
                  <a:pt x="18" y="193"/>
                  <a:pt x="13" y="175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41" y="142"/>
                  <a:pt x="46" y="144"/>
                  <a:pt x="50" y="144"/>
                </a:cubicBezTo>
                <a:cubicBezTo>
                  <a:pt x="57" y="144"/>
                  <a:pt x="62" y="140"/>
                  <a:pt x="65" y="135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90" y="156"/>
                  <a:pt x="89" y="157"/>
                  <a:pt x="89" y="158"/>
                </a:cubicBezTo>
                <a:cubicBezTo>
                  <a:pt x="89" y="168"/>
                  <a:pt x="97" y="176"/>
                  <a:pt x="107" y="176"/>
                </a:cubicBezTo>
                <a:cubicBezTo>
                  <a:pt x="117" y="176"/>
                  <a:pt x="125" y="168"/>
                  <a:pt x="125" y="158"/>
                </a:cubicBezTo>
                <a:cubicBezTo>
                  <a:pt x="125" y="154"/>
                  <a:pt x="124" y="151"/>
                  <a:pt x="122" y="148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51" y="103"/>
                  <a:pt x="151" y="103"/>
                  <a:pt x="152" y="103"/>
                </a:cubicBezTo>
                <a:cubicBezTo>
                  <a:pt x="158" y="103"/>
                  <a:pt x="163" y="100"/>
                  <a:pt x="166" y="97"/>
                </a:cubicBezTo>
                <a:cubicBezTo>
                  <a:pt x="194" y="112"/>
                  <a:pt x="194" y="112"/>
                  <a:pt x="194" y="112"/>
                </a:cubicBezTo>
                <a:cubicBezTo>
                  <a:pt x="196" y="121"/>
                  <a:pt x="203" y="128"/>
                  <a:pt x="212" y="128"/>
                </a:cubicBezTo>
                <a:cubicBezTo>
                  <a:pt x="222" y="128"/>
                  <a:pt x="230" y="120"/>
                  <a:pt x="230" y="110"/>
                </a:cubicBezTo>
                <a:cubicBezTo>
                  <a:pt x="230" y="106"/>
                  <a:pt x="228" y="102"/>
                  <a:pt x="226" y="99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34"/>
                  <a:pt x="274" y="36"/>
                  <a:pt x="277" y="36"/>
                </a:cubicBezTo>
                <a:cubicBezTo>
                  <a:pt x="279" y="36"/>
                  <a:pt x="281" y="34"/>
                  <a:pt x="281" y="32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5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4"/>
                  <a:pt x="281" y="4"/>
                  <a:pt x="281" y="4"/>
                </a:cubicBezTo>
                <a:cubicBezTo>
                  <a:pt x="281" y="3"/>
                  <a:pt x="281" y="3"/>
                  <a:pt x="280" y="2"/>
                </a:cubicBezTo>
                <a:cubicBezTo>
                  <a:pt x="280" y="2"/>
                  <a:pt x="280" y="2"/>
                  <a:pt x="280" y="2"/>
                </a:cubicBezTo>
                <a:cubicBezTo>
                  <a:pt x="280" y="2"/>
                  <a:pt x="280" y="1"/>
                  <a:pt x="279" y="1"/>
                </a:cubicBezTo>
                <a:cubicBezTo>
                  <a:pt x="279" y="1"/>
                  <a:pt x="279" y="1"/>
                  <a:pt x="279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8" y="1"/>
                  <a:pt x="278" y="1"/>
                  <a:pt x="278" y="1"/>
                </a:cubicBezTo>
                <a:cubicBezTo>
                  <a:pt x="277" y="1"/>
                  <a:pt x="277" y="1"/>
                  <a:pt x="277" y="1"/>
                </a:cubicBezTo>
                <a:cubicBezTo>
                  <a:pt x="277" y="1"/>
                  <a:pt x="276" y="1"/>
                  <a:pt x="276" y="1"/>
                </a:cubicBezTo>
                <a:cubicBezTo>
                  <a:pt x="276" y="1"/>
                  <a:pt x="276" y="1"/>
                  <a:pt x="276" y="1"/>
                </a:cubicBezTo>
                <a:cubicBezTo>
                  <a:pt x="251" y="9"/>
                  <a:pt x="251" y="9"/>
                  <a:pt x="251" y="9"/>
                </a:cubicBezTo>
                <a:cubicBezTo>
                  <a:pt x="249" y="10"/>
                  <a:pt x="247" y="12"/>
                  <a:pt x="248" y="15"/>
                </a:cubicBezTo>
                <a:cubicBezTo>
                  <a:pt x="249" y="16"/>
                  <a:pt x="250" y="18"/>
                  <a:pt x="252" y="18"/>
                </a:cubicBezTo>
                <a:cubicBezTo>
                  <a:pt x="253" y="18"/>
                  <a:pt x="253" y="18"/>
                  <a:pt x="254" y="17"/>
                </a:cubicBezTo>
                <a:cubicBezTo>
                  <a:pt x="267" y="13"/>
                  <a:pt x="267" y="13"/>
                  <a:pt x="267" y="13"/>
                </a:cubicBezTo>
                <a:cubicBezTo>
                  <a:pt x="219" y="93"/>
                  <a:pt x="219" y="93"/>
                  <a:pt x="219" y="93"/>
                </a:cubicBezTo>
                <a:cubicBezTo>
                  <a:pt x="217" y="93"/>
                  <a:pt x="214" y="92"/>
                  <a:pt x="212" y="92"/>
                </a:cubicBezTo>
                <a:cubicBezTo>
                  <a:pt x="205" y="92"/>
                  <a:pt x="198" y="97"/>
                  <a:pt x="196" y="103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87"/>
                  <a:pt x="170" y="86"/>
                  <a:pt x="170" y="85"/>
                </a:cubicBezTo>
                <a:cubicBezTo>
                  <a:pt x="170" y="75"/>
                  <a:pt x="162" y="67"/>
                  <a:pt x="152" y="67"/>
                </a:cubicBezTo>
                <a:cubicBezTo>
                  <a:pt x="142" y="67"/>
                  <a:pt x="134" y="75"/>
                  <a:pt x="134" y="85"/>
                </a:cubicBezTo>
                <a:cubicBezTo>
                  <a:pt x="134" y="91"/>
                  <a:pt x="137" y="96"/>
                  <a:pt x="141" y="99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2" y="141"/>
                  <a:pt x="110" y="140"/>
                  <a:pt x="107" y="140"/>
                </a:cubicBezTo>
                <a:cubicBezTo>
                  <a:pt x="102" y="140"/>
                  <a:pt x="97" y="143"/>
                  <a:pt x="94" y="146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16"/>
                  <a:pt x="60" y="108"/>
                  <a:pt x="50" y="108"/>
                </a:cubicBezTo>
                <a:cubicBezTo>
                  <a:pt x="40" y="108"/>
                  <a:pt x="32" y="116"/>
                  <a:pt x="32" y="126"/>
                </a:cubicBezTo>
                <a:cubicBezTo>
                  <a:pt x="32" y="128"/>
                  <a:pt x="33" y="129"/>
                  <a:pt x="33" y="13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9" y="156"/>
                  <a:pt x="9" y="149"/>
                  <a:pt x="9" y="142"/>
                </a:cubicBezTo>
                <a:cubicBezTo>
                  <a:pt x="9" y="69"/>
                  <a:pt x="68" y="9"/>
                  <a:pt x="142" y="9"/>
                </a:cubicBezTo>
                <a:cubicBezTo>
                  <a:pt x="166" y="9"/>
                  <a:pt x="190" y="16"/>
                  <a:pt x="210" y="28"/>
                </a:cubicBezTo>
                <a:cubicBezTo>
                  <a:pt x="213" y="30"/>
                  <a:pt x="215" y="29"/>
                  <a:pt x="217" y="27"/>
                </a:cubicBezTo>
                <a:cubicBezTo>
                  <a:pt x="218" y="25"/>
                  <a:pt x="217" y="22"/>
                  <a:pt x="215" y="21"/>
                </a:cubicBezTo>
                <a:cubicBezTo>
                  <a:pt x="193" y="7"/>
                  <a:pt x="168" y="0"/>
                  <a:pt x="142" y="0"/>
                </a:cubicBezTo>
                <a:cubicBezTo>
                  <a:pt x="63" y="0"/>
                  <a:pt x="0" y="64"/>
                  <a:pt x="0" y="142"/>
                </a:cubicBezTo>
                <a:cubicBezTo>
                  <a:pt x="0" y="153"/>
                  <a:pt x="1" y="164"/>
                  <a:pt x="4" y="175"/>
                </a:cubicBezTo>
                <a:cubicBezTo>
                  <a:pt x="4" y="175"/>
                  <a:pt x="4" y="175"/>
                  <a:pt x="4" y="175"/>
                </a:cubicBezTo>
                <a:cubicBezTo>
                  <a:pt x="10" y="199"/>
                  <a:pt x="21" y="220"/>
                  <a:pt x="37" y="237"/>
                </a:cubicBezTo>
                <a:cubicBezTo>
                  <a:pt x="37" y="239"/>
                  <a:pt x="38" y="240"/>
                  <a:pt x="40" y="240"/>
                </a:cubicBezTo>
                <a:cubicBezTo>
                  <a:pt x="65" y="267"/>
                  <a:pt x="102" y="284"/>
                  <a:pt x="142" y="284"/>
                </a:cubicBezTo>
                <a:cubicBezTo>
                  <a:pt x="149" y="284"/>
                  <a:pt x="157" y="283"/>
                  <a:pt x="164" y="282"/>
                </a:cubicBezTo>
                <a:cubicBezTo>
                  <a:pt x="164" y="282"/>
                  <a:pt x="165" y="282"/>
                  <a:pt x="165" y="282"/>
                </a:cubicBezTo>
                <a:cubicBezTo>
                  <a:pt x="165" y="282"/>
                  <a:pt x="166" y="282"/>
                  <a:pt x="167" y="281"/>
                </a:cubicBezTo>
                <a:cubicBezTo>
                  <a:pt x="233" y="269"/>
                  <a:pt x="283" y="211"/>
                  <a:pt x="283" y="142"/>
                </a:cubicBezTo>
                <a:close/>
                <a:moveTo>
                  <a:pt x="212" y="101"/>
                </a:moveTo>
                <a:cubicBezTo>
                  <a:pt x="217" y="101"/>
                  <a:pt x="221" y="105"/>
                  <a:pt x="221" y="110"/>
                </a:cubicBezTo>
                <a:cubicBezTo>
                  <a:pt x="221" y="115"/>
                  <a:pt x="217" y="119"/>
                  <a:pt x="212" y="119"/>
                </a:cubicBezTo>
                <a:cubicBezTo>
                  <a:pt x="207" y="119"/>
                  <a:pt x="203" y="115"/>
                  <a:pt x="203" y="110"/>
                </a:cubicBezTo>
                <a:cubicBezTo>
                  <a:pt x="203" y="105"/>
                  <a:pt x="207" y="101"/>
                  <a:pt x="212" y="101"/>
                </a:cubicBezTo>
                <a:close/>
                <a:moveTo>
                  <a:pt x="152" y="76"/>
                </a:moveTo>
                <a:cubicBezTo>
                  <a:pt x="157" y="76"/>
                  <a:pt x="161" y="80"/>
                  <a:pt x="161" y="85"/>
                </a:cubicBezTo>
                <a:cubicBezTo>
                  <a:pt x="161" y="90"/>
                  <a:pt x="157" y="94"/>
                  <a:pt x="152" y="94"/>
                </a:cubicBezTo>
                <a:cubicBezTo>
                  <a:pt x="147" y="94"/>
                  <a:pt x="143" y="90"/>
                  <a:pt x="143" y="85"/>
                </a:cubicBezTo>
                <a:cubicBezTo>
                  <a:pt x="143" y="80"/>
                  <a:pt x="147" y="76"/>
                  <a:pt x="152" y="76"/>
                </a:cubicBezTo>
                <a:close/>
                <a:moveTo>
                  <a:pt x="107" y="149"/>
                </a:moveTo>
                <a:cubicBezTo>
                  <a:pt x="112" y="149"/>
                  <a:pt x="116" y="153"/>
                  <a:pt x="116" y="158"/>
                </a:cubicBezTo>
                <a:cubicBezTo>
                  <a:pt x="116" y="163"/>
                  <a:pt x="112" y="167"/>
                  <a:pt x="107" y="167"/>
                </a:cubicBezTo>
                <a:cubicBezTo>
                  <a:pt x="102" y="167"/>
                  <a:pt x="98" y="163"/>
                  <a:pt x="98" y="158"/>
                </a:cubicBezTo>
                <a:cubicBezTo>
                  <a:pt x="98" y="153"/>
                  <a:pt x="102" y="149"/>
                  <a:pt x="107" y="149"/>
                </a:cubicBezTo>
                <a:close/>
                <a:moveTo>
                  <a:pt x="50" y="117"/>
                </a:moveTo>
                <a:cubicBezTo>
                  <a:pt x="55" y="117"/>
                  <a:pt x="59" y="121"/>
                  <a:pt x="59" y="126"/>
                </a:cubicBezTo>
                <a:cubicBezTo>
                  <a:pt x="59" y="131"/>
                  <a:pt x="55" y="135"/>
                  <a:pt x="50" y="135"/>
                </a:cubicBezTo>
                <a:cubicBezTo>
                  <a:pt x="45" y="135"/>
                  <a:pt x="41" y="131"/>
                  <a:pt x="41" y="126"/>
                </a:cubicBezTo>
                <a:cubicBezTo>
                  <a:pt x="41" y="121"/>
                  <a:pt x="45" y="117"/>
                  <a:pt x="50" y="117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0" name="Group 3424"/>
          <p:cNvGrpSpPr/>
          <p:nvPr/>
        </p:nvGrpSpPr>
        <p:grpSpPr>
          <a:xfrm>
            <a:off x="7142093" y="1518832"/>
            <a:ext cx="371475" cy="369888"/>
            <a:chOff x="5575914" y="2635251"/>
            <a:chExt cx="371475" cy="369888"/>
          </a:xfrm>
        </p:grpSpPr>
        <p:sp>
          <p:nvSpPr>
            <p:cNvPr id="51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37"/>
          <p:cNvGrpSpPr/>
          <p:nvPr/>
        </p:nvGrpSpPr>
        <p:grpSpPr>
          <a:xfrm rot="5400000">
            <a:off x="7887566" y="2683709"/>
            <a:ext cx="82404" cy="4640263"/>
            <a:chOff x="10288826" y="2803525"/>
            <a:chExt cx="172580" cy="3051175"/>
          </a:xfrm>
        </p:grpSpPr>
        <p:grpSp>
          <p:nvGrpSpPr>
            <p:cNvPr id="66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69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7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1" name="Freeform 140"/>
          <p:cNvSpPr/>
          <p:nvPr/>
        </p:nvSpPr>
        <p:spPr>
          <a:xfrm>
            <a:off x="492303" y="5138085"/>
            <a:ext cx="9098377" cy="1642704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EF7F1A"/>
                </a:solidFill>
              </a:rPr>
              <a:t>                      </a:t>
            </a:r>
            <a:r>
              <a:rPr lang="ru-RU" sz="1600" dirty="0" smtClean="0">
                <a:solidFill>
                  <a:srgbClr val="EF7F1A"/>
                </a:solidFill>
              </a:rPr>
              <a:t>Выполнение мероприятий позволит</a:t>
            </a:r>
            <a:r>
              <a:rPr lang="ru-RU" sz="1600" dirty="0">
                <a:solidFill>
                  <a:srgbClr val="EF7F1A"/>
                </a:solidFill>
              </a:rPr>
              <a:t>:</a:t>
            </a: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586399" y="5415191"/>
            <a:ext cx="10583395" cy="127255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2373C"/>
                </a:solidFill>
              </a:rPr>
              <a:t> </a:t>
            </a:r>
            <a:r>
              <a:rPr lang="ru-RU" sz="1600" kern="0" dirty="0">
                <a:solidFill>
                  <a:srgbClr val="32373C"/>
                </a:solidFill>
                <a:cs typeface="Arial" panose="020B0604020202020204" pitchFamily="34" charset="0"/>
              </a:rPr>
              <a:t>обеспечить поддержание основного оборудования в технически исправном состоянии, при котором возможно обеспечить бесперебойное оказание услуг по </a:t>
            </a:r>
            <a:r>
              <a:rPr lang="ru-RU" sz="1600" kern="0" dirty="0" smtClean="0">
                <a:solidFill>
                  <a:srgbClr val="32373C"/>
                </a:solidFill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>
                <a:solidFill>
                  <a:srgbClr val="32373C"/>
                </a:solidFill>
              </a:rPr>
              <a:t>;</a:t>
            </a:r>
            <a:endParaRPr lang="ru-RU" sz="1600" dirty="0">
              <a:solidFill>
                <a:srgbClr val="32373C"/>
              </a:solidFill>
            </a:endParaRP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2373C"/>
                </a:solidFill>
              </a:rPr>
              <a:t> </a:t>
            </a:r>
            <a:r>
              <a:rPr lang="ru-RU" sz="1600" kern="0" dirty="0">
                <a:solidFill>
                  <a:srgbClr val="32373C"/>
                </a:solidFill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>
                <a:solidFill>
                  <a:srgbClr val="32373C"/>
                </a:solidFill>
              </a:rPr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2373C"/>
                </a:solidFill>
              </a:rPr>
              <a:t>  повысить эффективность </a:t>
            </a:r>
            <a:r>
              <a:rPr lang="ru-RU" sz="1600" dirty="0">
                <a:solidFill>
                  <a:srgbClr val="32373C"/>
                </a:solidFill>
              </a:rPr>
              <a:t>работы </a:t>
            </a:r>
            <a:r>
              <a:rPr lang="ru-RU" sz="1600" dirty="0" smtClean="0">
                <a:solidFill>
                  <a:srgbClr val="32373C"/>
                </a:solidFill>
              </a:rPr>
              <a:t>оборудования и качество </a:t>
            </a:r>
            <a:r>
              <a:rPr lang="ru-RU" sz="1600" dirty="0">
                <a:solidFill>
                  <a:srgbClr val="32373C"/>
                </a:solidFill>
              </a:rPr>
              <a:t>предоставляемых </a:t>
            </a:r>
            <a:r>
              <a:rPr lang="ru-RU" sz="1600" dirty="0" smtClean="0">
                <a:solidFill>
                  <a:srgbClr val="32373C"/>
                </a:solidFill>
              </a:rPr>
              <a:t>регулируемых услуг</a:t>
            </a:r>
            <a:endParaRPr lang="ru-RU" sz="1600" dirty="0">
              <a:solidFill>
                <a:srgbClr val="32373C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05" y="4899795"/>
            <a:ext cx="719657" cy="64897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24" y="1824092"/>
            <a:ext cx="384081" cy="38408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524" y="3664522"/>
            <a:ext cx="384081" cy="384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0119" y="3050888"/>
            <a:ext cx="6339178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Направлена заявка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на изменение утвержденных тарифов на услуги по производству тепловой энергии на 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2024-2026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годы до истечения его срока действия</a:t>
            </a:r>
            <a:endParaRPr lang="ru-RU" sz="1200" dirty="0"/>
          </a:p>
        </p:txBody>
      </p:sp>
      <p:sp>
        <p:nvSpPr>
          <p:cNvPr id="58" name="Rectangle 36"/>
          <p:cNvSpPr/>
          <p:nvPr/>
        </p:nvSpPr>
        <p:spPr>
          <a:xfrm>
            <a:off x="6888307" y="2749205"/>
            <a:ext cx="1124837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59" name="Rectangle 41"/>
          <p:cNvSpPr/>
          <p:nvPr/>
        </p:nvSpPr>
        <p:spPr>
          <a:xfrm>
            <a:off x="6597360" y="2387966"/>
            <a:ext cx="1473728" cy="3877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5 395,41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60" name="Rectangle 36"/>
          <p:cNvSpPr/>
          <p:nvPr/>
        </p:nvSpPr>
        <p:spPr>
          <a:xfrm>
            <a:off x="9017425" y="2749205"/>
            <a:ext cx="1124837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61" name="Rectangle 41"/>
          <p:cNvSpPr/>
          <p:nvPr/>
        </p:nvSpPr>
        <p:spPr>
          <a:xfrm>
            <a:off x="8726478" y="2387966"/>
            <a:ext cx="1473728" cy="3877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5 590,39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033" y="4186989"/>
            <a:ext cx="5038239" cy="1964575"/>
          </a:xfrm>
        </p:spPr>
        <p:txBody>
          <a:bodyPr/>
          <a:lstStyle/>
          <a:p>
            <a:r>
              <a:rPr lang="ru-RU" sz="6600" dirty="0" smtClean="0"/>
              <a:t>Спасибо за внимание 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Энергетика</a:t>
            </a:r>
          </a:p>
        </p:txBody>
      </p:sp>
    </p:spTree>
    <p:extLst>
      <p:ext uri="{BB962C8B-B14F-4D97-AF65-F5344CB8AC3E}">
        <p14:creationId xmlns:p14="http://schemas.microsoft.com/office/powerpoint/2010/main" val="30609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" dirty="0">
                <a:solidFill>
                  <a:srgbClr val="DB700F"/>
                </a:solidFill>
              </a:rPr>
              <a:t>Общие сведения </a:t>
            </a: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727" y="3732779"/>
            <a:ext cx="5619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Вид используемого топлива: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Основное топливо - природный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газ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(газ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на станцию подается по индивидуальной ветке от магистрального трубопровода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Газли-Шымкент); 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Резервное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топливо – топочный мазут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383" y="868079"/>
            <a:ext cx="1177826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АО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«3-Энергоорталык» - </a:t>
            </a:r>
            <a:r>
              <a:rPr 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энергоисточник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с комбинированным производством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электрической и тепловой энергии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1382" y="1198211"/>
            <a:ext cx="5619182" cy="22390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Основные технические показатели: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Установленная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электрическая мощность станции - 160 Мвт. </a:t>
            </a:r>
            <a:endParaRPr lang="ru-RU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Рабочая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мощность станции составляет до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75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МВт летом и до 140 МВт зимой.</a:t>
            </a:r>
          </a:p>
          <a:p>
            <a:pPr marL="285750" lvl="0" indent="-285750" algn="just" defTabSz="9144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Тепловая мощность станции позволяет выдавать до 500 Гкал/час тепла в горячей воде и до 205 т/час пара разных параметров (60 атм., 35 атм., 16 атм.).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382" y="5672263"/>
            <a:ext cx="11540825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625475">
              <a:spcBef>
                <a:spcPts val="300"/>
              </a:spcBef>
              <a:spcAft>
                <a:spcPts val="300"/>
              </a:spcAft>
            </a:pPr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АО «3-Энергоорталык» включено в местный раздел Государственного регистра субъектов естественных монополий по услуге «</a:t>
            </a:r>
            <a:r>
              <a:rPr lang="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тепловой энергии</a:t>
            </a:r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Комитета по регулированию естественных монополий и защите конкуренции МНЭ РК по ЮКО №304-ОД от 13 ноября 2015 года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grpSp>
        <p:nvGrpSpPr>
          <p:cNvPr id="14" name="Group 488"/>
          <p:cNvGrpSpPr/>
          <p:nvPr/>
        </p:nvGrpSpPr>
        <p:grpSpPr>
          <a:xfrm>
            <a:off x="317500" y="5564144"/>
            <a:ext cx="371475" cy="371475"/>
            <a:chOff x="-2103438" y="3878264"/>
            <a:chExt cx="371475" cy="371475"/>
          </a:xfrm>
        </p:grpSpPr>
        <p:sp>
          <p:nvSpPr>
            <p:cNvPr id="15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88"/>
          <p:cNvGrpSpPr/>
          <p:nvPr/>
        </p:nvGrpSpPr>
        <p:grpSpPr>
          <a:xfrm>
            <a:off x="284163" y="759960"/>
            <a:ext cx="371475" cy="371475"/>
            <a:chOff x="-2103438" y="3878264"/>
            <a:chExt cx="371475" cy="371475"/>
          </a:xfrm>
        </p:grpSpPr>
        <p:sp>
          <p:nvSpPr>
            <p:cNvPr id="27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57" y="1277529"/>
            <a:ext cx="5417850" cy="39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8997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99" y="0"/>
            <a:ext cx="9836151" cy="704850"/>
          </a:xfrm>
        </p:spPr>
        <p:txBody>
          <a:bodyPr vert="horz"/>
          <a:lstStyle/>
          <a:p>
            <a:r>
              <a:rPr lang="ru-RU" dirty="0"/>
              <a:t>Информация </a:t>
            </a:r>
            <a:r>
              <a:rPr lang="kk-KZ" dirty="0"/>
              <a:t>об исполнении утвержденной </a:t>
            </a:r>
            <a:r>
              <a:rPr lang="ru-RU" dirty="0"/>
              <a:t>инвестиционной программы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АО </a:t>
            </a:r>
            <a:r>
              <a:rPr lang="ru-RU" dirty="0"/>
              <a:t>«3-Энергоорталык» </a:t>
            </a:r>
            <a:r>
              <a:rPr lang="ru-RU" dirty="0" smtClean="0"/>
              <a:t>по итогам 1 полугодия 2024 года </a:t>
            </a:r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53220"/>
              </p:ext>
            </p:extLst>
          </p:nvPr>
        </p:nvGraphicFramePr>
        <p:xfrm>
          <a:off x="317498" y="923924"/>
          <a:ext cx="11474455" cy="5422328"/>
        </p:xfrm>
        <a:graphic>
          <a:graphicData uri="http://schemas.openxmlformats.org/drawingml/2006/table">
            <a:tbl>
              <a:tblPr/>
              <a:tblGrid>
                <a:gridCol w="471478">
                  <a:extLst>
                    <a:ext uri="{9D8B030D-6E8A-4147-A177-3AD203B41FA5}">
                      <a16:colId xmlns:a16="http://schemas.microsoft.com/office/drawing/2014/main" val="4015138278"/>
                    </a:ext>
                  </a:extLst>
                </a:gridCol>
                <a:gridCol w="1207273">
                  <a:extLst>
                    <a:ext uri="{9D8B030D-6E8A-4147-A177-3AD203B41FA5}">
                      <a16:colId xmlns:a16="http://schemas.microsoft.com/office/drawing/2014/main" val="2241182354"/>
                    </a:ext>
                  </a:extLst>
                </a:gridCol>
                <a:gridCol w="1207273">
                  <a:extLst>
                    <a:ext uri="{9D8B030D-6E8A-4147-A177-3AD203B41FA5}">
                      <a16:colId xmlns:a16="http://schemas.microsoft.com/office/drawing/2014/main" val="705226228"/>
                    </a:ext>
                  </a:extLst>
                </a:gridCol>
                <a:gridCol w="314320">
                  <a:extLst>
                    <a:ext uri="{9D8B030D-6E8A-4147-A177-3AD203B41FA5}">
                      <a16:colId xmlns:a16="http://schemas.microsoft.com/office/drawing/2014/main" val="1860002498"/>
                    </a:ext>
                  </a:extLst>
                </a:gridCol>
                <a:gridCol w="271459">
                  <a:extLst>
                    <a:ext uri="{9D8B030D-6E8A-4147-A177-3AD203B41FA5}">
                      <a16:colId xmlns:a16="http://schemas.microsoft.com/office/drawing/2014/main" val="4023240568"/>
                    </a:ext>
                  </a:extLst>
                </a:gridCol>
                <a:gridCol w="392899">
                  <a:extLst>
                    <a:ext uri="{9D8B030D-6E8A-4147-A177-3AD203B41FA5}">
                      <a16:colId xmlns:a16="http://schemas.microsoft.com/office/drawing/2014/main" val="4089698252"/>
                    </a:ext>
                  </a:extLst>
                </a:gridCol>
                <a:gridCol w="314320">
                  <a:extLst>
                    <a:ext uri="{9D8B030D-6E8A-4147-A177-3AD203B41FA5}">
                      <a16:colId xmlns:a16="http://schemas.microsoft.com/office/drawing/2014/main" val="3827905415"/>
                    </a:ext>
                  </a:extLst>
                </a:gridCol>
                <a:gridCol w="200022">
                  <a:extLst>
                    <a:ext uri="{9D8B030D-6E8A-4147-A177-3AD203B41FA5}">
                      <a16:colId xmlns:a16="http://schemas.microsoft.com/office/drawing/2014/main" val="1876633486"/>
                    </a:ext>
                  </a:extLst>
                </a:gridCol>
                <a:gridCol w="475533">
                  <a:extLst>
                    <a:ext uri="{9D8B030D-6E8A-4147-A177-3AD203B41FA5}">
                      <a16:colId xmlns:a16="http://schemas.microsoft.com/office/drawing/2014/main" val="2917632789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14823445"/>
                    </a:ext>
                  </a:extLst>
                </a:gridCol>
                <a:gridCol w="538260">
                  <a:extLst>
                    <a:ext uri="{9D8B030D-6E8A-4147-A177-3AD203B41FA5}">
                      <a16:colId xmlns:a16="http://schemas.microsoft.com/office/drawing/2014/main" val="836133778"/>
                    </a:ext>
                  </a:extLst>
                </a:gridCol>
                <a:gridCol w="850092">
                  <a:extLst>
                    <a:ext uri="{9D8B030D-6E8A-4147-A177-3AD203B41FA5}">
                      <a16:colId xmlns:a16="http://schemas.microsoft.com/office/drawing/2014/main" val="2959092074"/>
                    </a:ext>
                  </a:extLst>
                </a:gridCol>
                <a:gridCol w="285745">
                  <a:extLst>
                    <a:ext uri="{9D8B030D-6E8A-4147-A177-3AD203B41FA5}">
                      <a16:colId xmlns:a16="http://schemas.microsoft.com/office/drawing/2014/main" val="1597939487"/>
                    </a:ext>
                  </a:extLst>
                </a:gridCol>
                <a:gridCol w="214308">
                  <a:extLst>
                    <a:ext uri="{9D8B030D-6E8A-4147-A177-3AD203B41FA5}">
                      <a16:colId xmlns:a16="http://schemas.microsoft.com/office/drawing/2014/main" val="2256065201"/>
                    </a:ext>
                  </a:extLst>
                </a:gridCol>
                <a:gridCol w="250027">
                  <a:extLst>
                    <a:ext uri="{9D8B030D-6E8A-4147-A177-3AD203B41FA5}">
                      <a16:colId xmlns:a16="http://schemas.microsoft.com/office/drawing/2014/main" val="3772239256"/>
                    </a:ext>
                  </a:extLst>
                </a:gridCol>
                <a:gridCol w="228595">
                  <a:extLst>
                    <a:ext uri="{9D8B030D-6E8A-4147-A177-3AD203B41FA5}">
                      <a16:colId xmlns:a16="http://schemas.microsoft.com/office/drawing/2014/main" val="1591071916"/>
                    </a:ext>
                  </a:extLst>
                </a:gridCol>
                <a:gridCol w="392899">
                  <a:extLst>
                    <a:ext uri="{9D8B030D-6E8A-4147-A177-3AD203B41FA5}">
                      <a16:colId xmlns:a16="http://schemas.microsoft.com/office/drawing/2014/main" val="4128185694"/>
                    </a:ext>
                  </a:extLst>
                </a:gridCol>
                <a:gridCol w="392899">
                  <a:extLst>
                    <a:ext uri="{9D8B030D-6E8A-4147-A177-3AD203B41FA5}">
                      <a16:colId xmlns:a16="http://schemas.microsoft.com/office/drawing/2014/main" val="3527540837"/>
                    </a:ext>
                  </a:extLst>
                </a:gridCol>
                <a:gridCol w="400044">
                  <a:extLst>
                    <a:ext uri="{9D8B030D-6E8A-4147-A177-3AD203B41FA5}">
                      <a16:colId xmlns:a16="http://schemas.microsoft.com/office/drawing/2014/main" val="1940657292"/>
                    </a:ext>
                  </a:extLst>
                </a:gridCol>
                <a:gridCol w="401830">
                  <a:extLst>
                    <a:ext uri="{9D8B030D-6E8A-4147-A177-3AD203B41FA5}">
                      <a16:colId xmlns:a16="http://schemas.microsoft.com/office/drawing/2014/main" val="2247688619"/>
                    </a:ext>
                  </a:extLst>
                </a:gridCol>
                <a:gridCol w="208951">
                  <a:extLst>
                    <a:ext uri="{9D8B030D-6E8A-4147-A177-3AD203B41FA5}">
                      <a16:colId xmlns:a16="http://schemas.microsoft.com/office/drawing/2014/main" val="4171489111"/>
                    </a:ext>
                  </a:extLst>
                </a:gridCol>
                <a:gridCol w="400044">
                  <a:extLst>
                    <a:ext uri="{9D8B030D-6E8A-4147-A177-3AD203B41FA5}">
                      <a16:colId xmlns:a16="http://schemas.microsoft.com/office/drawing/2014/main" val="17771785"/>
                    </a:ext>
                  </a:extLst>
                </a:gridCol>
                <a:gridCol w="401830">
                  <a:extLst>
                    <a:ext uri="{9D8B030D-6E8A-4147-A177-3AD203B41FA5}">
                      <a16:colId xmlns:a16="http://schemas.microsoft.com/office/drawing/2014/main" val="1411577049"/>
                    </a:ext>
                  </a:extLst>
                </a:gridCol>
                <a:gridCol w="401830">
                  <a:extLst>
                    <a:ext uri="{9D8B030D-6E8A-4147-A177-3AD203B41FA5}">
                      <a16:colId xmlns:a16="http://schemas.microsoft.com/office/drawing/2014/main" val="2735430233"/>
                    </a:ext>
                  </a:extLst>
                </a:gridCol>
                <a:gridCol w="364325">
                  <a:extLst>
                    <a:ext uri="{9D8B030D-6E8A-4147-A177-3AD203B41FA5}">
                      <a16:colId xmlns:a16="http://schemas.microsoft.com/office/drawing/2014/main" val="1052811650"/>
                    </a:ext>
                  </a:extLst>
                </a:gridCol>
                <a:gridCol w="392899">
                  <a:extLst>
                    <a:ext uri="{9D8B030D-6E8A-4147-A177-3AD203B41FA5}">
                      <a16:colId xmlns:a16="http://schemas.microsoft.com/office/drawing/2014/main" val="343159535"/>
                    </a:ext>
                  </a:extLst>
                </a:gridCol>
              </a:tblGrid>
              <a:tr h="93994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52" marR="5952" marT="5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плановых и фактических объемах предоставления регулируемых услуг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 прибылях и убытках*</a:t>
                      </a:r>
                    </a:p>
                  </a:txBody>
                  <a:tcPr marL="5952" marR="5952" marT="59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инвестиционной программы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фактических условиях и размерах финансирования инвестиционной программы, тыс. тенге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107039"/>
                  </a:ext>
                </a:extLst>
              </a:tr>
              <a:tr h="1225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5952" marR="5952" marT="59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 натуральных показателях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5952" marR="5952" marT="59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собственные средства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Заемные средства</a:t>
                      </a:r>
                    </a:p>
                  </a:txBody>
                  <a:tcPr marL="5952" marR="5952" marT="59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средства</a:t>
                      </a:r>
                    </a:p>
                  </a:txBody>
                  <a:tcPr marL="5952" marR="5952" marT="59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потерь, %, по годам реализации в зависимости от утвержденной инвестиционной программы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аварийности, по годам реализации в зависимости от утвержденной инвестиционной программы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305061"/>
                  </a:ext>
                </a:extLst>
              </a:tr>
              <a:tr h="163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5952" marR="5952" marT="59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5952" marR="5952" marT="59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047227"/>
                  </a:ext>
                </a:extLst>
              </a:tr>
              <a:tr h="624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прошлого года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текущего года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26673"/>
                  </a:ext>
                </a:extLst>
              </a:tr>
              <a:tr h="161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52" marR="5952" marT="5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407926"/>
                  </a:ext>
                </a:extLst>
              </a:tr>
              <a:tr h="500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52" marR="5952" marT="5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тепловой энергии. (г.Шымкент)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запорно-регулирующей арматуры на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трансферном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паропроводе острого пара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1.01.24-31.12.24</a:t>
                      </a:r>
                    </a:p>
                  </a:txBody>
                  <a:tcPr marL="5952" marR="5952" marT="59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112,7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млн.тенге</a:t>
                      </a:r>
                    </a:p>
                  </a:txBody>
                  <a:tcPr marL="5952" marR="5952" marT="59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51 813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-51 813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ремонта запланировано на 3 и 4-й квартал 2024 года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200 216,0</a:t>
                      </a:r>
                    </a:p>
                  </a:txBody>
                  <a:tcPr marL="5952" marR="5952" marT="59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952" marR="5952" marT="59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781500"/>
                  </a:ext>
                </a:extLst>
              </a:tr>
              <a:tr h="687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952" marR="5952" marT="5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агрегата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электронасосного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ПЭН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-2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АПЭ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720-185-6 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эл.двигателем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с комплектом автоматики и КИП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84 234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-84 234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561414"/>
                  </a:ext>
                </a:extLst>
              </a:tr>
              <a:tr h="392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952" marR="5952" marT="5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газового тракта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котлоагрегата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24 276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-23 515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работа ведутся согласно графика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64472"/>
                  </a:ext>
                </a:extLst>
              </a:tr>
              <a:tr h="392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952" marR="5952" marT="5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воздушного тракта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котлоагрегата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39 893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675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-39 218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470540"/>
                  </a:ext>
                </a:extLst>
              </a:tr>
              <a:tr h="28387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5952" marR="5952" marT="5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200 216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1 436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-198 780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72181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8125" y="634625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* прибыль по услуге производство тепловой энергии за 1-е полугодие 2024г</a:t>
            </a:r>
          </a:p>
        </p:txBody>
      </p:sp>
    </p:spTree>
    <p:extLst>
      <p:ext uri="{BB962C8B-B14F-4D97-AF65-F5344CB8AC3E}">
        <p14:creationId xmlns:p14="http://schemas.microsoft.com/office/powerpoint/2010/main" val="25920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2483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</a:t>
            </a:r>
            <a:r>
              <a:rPr lang="ru-RU" dirty="0" smtClean="0"/>
              <a:t>утвержденной тарифной </a:t>
            </a:r>
            <a:r>
              <a:rPr lang="ru-RU" dirty="0"/>
              <a:t>сметы на регулируемую услугу по производству тепловой энергии по итогам 1 полугодия </a:t>
            </a:r>
            <a:r>
              <a:rPr lang="ru-RU" dirty="0" smtClean="0"/>
              <a:t>2024 </a:t>
            </a:r>
            <a:r>
              <a:rPr lang="ru-RU" dirty="0"/>
              <a:t>года </a:t>
            </a:r>
            <a:r>
              <a:rPr lang="ru-RU" sz="1000" dirty="0" smtClean="0"/>
              <a:t>(1 </a:t>
            </a:r>
            <a:r>
              <a:rPr lang="ru-RU" sz="1000" dirty="0"/>
              <a:t>из </a:t>
            </a:r>
            <a:r>
              <a:rPr lang="ru-RU" sz="1000" dirty="0" smtClean="0"/>
              <a:t>3)</a:t>
            </a:r>
            <a:endParaRPr lang="en-US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24186"/>
              </p:ext>
            </p:extLst>
          </p:nvPr>
        </p:nvGraphicFramePr>
        <p:xfrm>
          <a:off x="317500" y="857251"/>
          <a:ext cx="11455401" cy="5529850"/>
        </p:xfrm>
        <a:graphic>
          <a:graphicData uri="http://schemas.openxmlformats.org/drawingml/2006/table">
            <a:tbl>
              <a:tblPr/>
              <a:tblGrid>
                <a:gridCol w="510856">
                  <a:extLst>
                    <a:ext uri="{9D8B030D-6E8A-4147-A177-3AD203B41FA5}">
                      <a16:colId xmlns:a16="http://schemas.microsoft.com/office/drawing/2014/main" val="976363585"/>
                    </a:ext>
                  </a:extLst>
                </a:gridCol>
                <a:gridCol w="2465437">
                  <a:extLst>
                    <a:ext uri="{9D8B030D-6E8A-4147-A177-3AD203B41FA5}">
                      <a16:colId xmlns:a16="http://schemas.microsoft.com/office/drawing/2014/main" val="3132309013"/>
                    </a:ext>
                  </a:extLst>
                </a:gridCol>
                <a:gridCol w="899552">
                  <a:extLst>
                    <a:ext uri="{9D8B030D-6E8A-4147-A177-3AD203B41FA5}">
                      <a16:colId xmlns:a16="http://schemas.microsoft.com/office/drawing/2014/main" val="4103116555"/>
                    </a:ext>
                  </a:extLst>
                </a:gridCol>
                <a:gridCol w="1088347">
                  <a:extLst>
                    <a:ext uri="{9D8B030D-6E8A-4147-A177-3AD203B41FA5}">
                      <a16:colId xmlns:a16="http://schemas.microsoft.com/office/drawing/2014/main" val="1020159997"/>
                    </a:ext>
                  </a:extLst>
                </a:gridCol>
                <a:gridCol w="1291023">
                  <a:extLst>
                    <a:ext uri="{9D8B030D-6E8A-4147-A177-3AD203B41FA5}">
                      <a16:colId xmlns:a16="http://schemas.microsoft.com/office/drawing/2014/main" val="2259492333"/>
                    </a:ext>
                  </a:extLst>
                </a:gridCol>
                <a:gridCol w="1157756">
                  <a:extLst>
                    <a:ext uri="{9D8B030D-6E8A-4147-A177-3AD203B41FA5}">
                      <a16:colId xmlns:a16="http://schemas.microsoft.com/office/drawing/2014/main" val="1517690572"/>
                    </a:ext>
                  </a:extLst>
                </a:gridCol>
                <a:gridCol w="4042430">
                  <a:extLst>
                    <a:ext uri="{9D8B030D-6E8A-4147-A177-3AD203B41FA5}">
                      <a16:colId xmlns:a16="http://schemas.microsoft.com/office/drawing/2014/main" val="2002008959"/>
                    </a:ext>
                  </a:extLst>
                </a:gridCol>
              </a:tblGrid>
              <a:tr h="552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 на 2024 год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тарифной сметы за 1-е полугодие 2024 года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94437"/>
                  </a:ext>
                </a:extLst>
              </a:tr>
              <a:tr h="17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Затраты    всего, в т.ч.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3 052 989,66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1 551 697,0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-49,2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672859"/>
                  </a:ext>
                </a:extLst>
              </a:tr>
              <a:tr h="188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Мат.затраты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-всего, 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2 348 882,56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1 218 036,0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-48,1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021394"/>
                  </a:ext>
                </a:extLst>
              </a:tr>
              <a:tr h="354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 (газ)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2 228 458,00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1 161 411,0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-47,9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затраты за первое полугодие в соответствии с объемом производства.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489847"/>
                  </a:ext>
                </a:extLst>
              </a:tr>
              <a:tr h="354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химреагенты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94 130,57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38 080,0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-59,5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Сезонность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произ-ва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Фильтрующие матеры будут засыпаны в 4 квартале. 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88833"/>
                  </a:ext>
                </a:extLst>
              </a:tr>
              <a:tr h="191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вода на технолог.цели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19 375,00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12 615,0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-34,9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25599"/>
                  </a:ext>
                </a:extLst>
              </a:tr>
              <a:tr h="354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на ТО и эксплуатацию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5 330,12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4 983,0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-6,5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Сезонность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произ-ва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Статья затрат будет исполнена до конца года. Списание материалов планируется в 3-4 квартале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463436"/>
                  </a:ext>
                </a:extLst>
              </a:tr>
              <a:tr h="185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ГСМ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1 588,87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947,0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839689"/>
                  </a:ext>
                </a:extLst>
              </a:tr>
              <a:tr h="210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377 343,52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174 885,0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-53,7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998187"/>
                  </a:ext>
                </a:extLst>
              </a:tr>
              <a:tr h="228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ППР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338 272,99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157 437,0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-53,5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950627"/>
                  </a:ext>
                </a:extLst>
              </a:tr>
              <a:tr h="247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28 922,34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12 886,0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-55,4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559356"/>
                  </a:ext>
                </a:extLst>
              </a:tr>
              <a:tr h="354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 (обязательное социальное медицинское страхование)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10 148,19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4 562,0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-55,0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076023"/>
                  </a:ext>
                </a:extLst>
              </a:tr>
              <a:tr h="20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196 029,50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101 201,0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-48,4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240268"/>
                  </a:ext>
                </a:extLst>
              </a:tr>
              <a:tr h="210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80 931,80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30 154,0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-62,7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Сезонность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произ-ва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Выполнение ремонтов запланировано на 3-й квартал. 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96211"/>
                  </a:ext>
                </a:extLst>
              </a:tr>
              <a:tr h="179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 на рем.работы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70 172,04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19 156,0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-72,7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636784"/>
                  </a:ext>
                </a:extLst>
              </a:tr>
              <a:tr h="179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подрядных орг. по ремонту</a:t>
                      </a:r>
                    </a:p>
                  </a:txBody>
                  <a:tcPr marL="44485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10 759,76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10 998,0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52557"/>
                  </a:ext>
                </a:extLst>
              </a:tr>
              <a:tr h="202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49 802,3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27 421,0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-44,9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04667"/>
                  </a:ext>
                </a:extLst>
              </a:tr>
              <a:tr h="290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сторонних организаций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18 620,8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14 935,0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-19,8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678675"/>
                  </a:ext>
                </a:extLst>
              </a:tr>
              <a:tr h="21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16 079,1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9 592,0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-40,3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858620"/>
                  </a:ext>
                </a:extLst>
              </a:tr>
              <a:tr h="222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Страхование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2 627,2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1 635,0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-37,8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266052"/>
                  </a:ext>
                </a:extLst>
              </a:tr>
              <a:tr h="354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5.4.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охрану труда и  ТБ (спец.одежда, мыло,молоко)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12 475,2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1 259,0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-89,9</a:t>
                      </a:r>
                    </a:p>
                  </a:txBody>
                  <a:tcPr marL="4943" marR="4943" marT="4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37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1082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8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Информация о постатейном исполнении утвержденной тарифной сметы на </a:t>
            </a:r>
            <a:r>
              <a:rPr lang="ru-RU" dirty="0"/>
              <a:t>регулируемую услугу по производству тепловой энергии </a:t>
            </a:r>
            <a:r>
              <a:rPr lang="ru-RU" dirty="0" smtClean="0"/>
              <a:t>по итогам 1 полугодия </a:t>
            </a:r>
            <a:r>
              <a:rPr lang="ru-RU" dirty="0" smtClean="0"/>
              <a:t>2024 </a:t>
            </a:r>
            <a:r>
              <a:rPr lang="ru-RU" dirty="0" smtClean="0"/>
              <a:t>года </a:t>
            </a:r>
            <a:r>
              <a:rPr lang="ru-RU" sz="1000" dirty="0" smtClean="0"/>
              <a:t>(2 </a:t>
            </a:r>
            <a:r>
              <a:rPr lang="ru-RU" sz="1000" dirty="0"/>
              <a:t>из 3)</a:t>
            </a:r>
            <a:endParaRPr lang="en-US" sz="1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65174"/>
              </p:ext>
            </p:extLst>
          </p:nvPr>
        </p:nvGraphicFramePr>
        <p:xfrm>
          <a:off x="346075" y="1393121"/>
          <a:ext cx="11445875" cy="5307359"/>
        </p:xfrm>
        <a:graphic>
          <a:graphicData uri="http://schemas.openxmlformats.org/drawingml/2006/table">
            <a:tbl>
              <a:tblPr/>
              <a:tblGrid>
                <a:gridCol w="512131">
                  <a:extLst>
                    <a:ext uri="{9D8B030D-6E8A-4147-A177-3AD203B41FA5}">
                      <a16:colId xmlns:a16="http://schemas.microsoft.com/office/drawing/2014/main" val="1877682408"/>
                    </a:ext>
                  </a:extLst>
                </a:gridCol>
                <a:gridCol w="2471588">
                  <a:extLst>
                    <a:ext uri="{9D8B030D-6E8A-4147-A177-3AD203B41FA5}">
                      <a16:colId xmlns:a16="http://schemas.microsoft.com/office/drawing/2014/main" val="166575907"/>
                    </a:ext>
                  </a:extLst>
                </a:gridCol>
                <a:gridCol w="901795">
                  <a:extLst>
                    <a:ext uri="{9D8B030D-6E8A-4147-A177-3AD203B41FA5}">
                      <a16:colId xmlns:a16="http://schemas.microsoft.com/office/drawing/2014/main" val="3092928281"/>
                    </a:ext>
                  </a:extLst>
                </a:gridCol>
                <a:gridCol w="1091062">
                  <a:extLst>
                    <a:ext uri="{9D8B030D-6E8A-4147-A177-3AD203B41FA5}">
                      <a16:colId xmlns:a16="http://schemas.microsoft.com/office/drawing/2014/main" val="4094083754"/>
                    </a:ext>
                  </a:extLst>
                </a:gridCol>
                <a:gridCol w="1294243">
                  <a:extLst>
                    <a:ext uri="{9D8B030D-6E8A-4147-A177-3AD203B41FA5}">
                      <a16:colId xmlns:a16="http://schemas.microsoft.com/office/drawing/2014/main" val="961933744"/>
                    </a:ext>
                  </a:extLst>
                </a:gridCol>
                <a:gridCol w="1160643">
                  <a:extLst>
                    <a:ext uri="{9D8B030D-6E8A-4147-A177-3AD203B41FA5}">
                      <a16:colId xmlns:a16="http://schemas.microsoft.com/office/drawing/2014/main" val="4220459851"/>
                    </a:ext>
                  </a:extLst>
                </a:gridCol>
                <a:gridCol w="4014413">
                  <a:extLst>
                    <a:ext uri="{9D8B030D-6E8A-4147-A177-3AD203B41FA5}">
                      <a16:colId xmlns:a16="http://schemas.microsoft.com/office/drawing/2014/main" val="2940872129"/>
                    </a:ext>
                  </a:extLst>
                </a:gridCol>
              </a:tblGrid>
              <a:tr h="233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 всего,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вт.ч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68 629,94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28 069,0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-59,1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079671"/>
                  </a:ext>
                </a:extLst>
              </a:tr>
              <a:tr h="439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 всего, в т.ч.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68 629,94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28 069,0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-59,1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296031"/>
                  </a:ext>
                </a:extLst>
              </a:tr>
              <a:tr h="192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 АУП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27 622,56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12 165,0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-56,0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147763"/>
                  </a:ext>
                </a:extLst>
              </a:tr>
              <a:tr h="254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2 361,73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1 061,0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-55,1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432490"/>
                  </a:ext>
                </a:extLst>
              </a:tr>
              <a:tr h="288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6.3.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 (обязательное социальное медицинское страхование)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828,68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-55,1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от ФОТ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159336"/>
                  </a:ext>
                </a:extLst>
              </a:tr>
              <a:tr h="309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Налоги, всего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436,0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по налогу на имущество. Увеличение стоимости ОС за счет капитальных ремонтов.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216780"/>
                  </a:ext>
                </a:extLst>
              </a:tr>
              <a:tr h="223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 расходы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37 435,97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10 931,0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-70,8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999201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4 186,46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3 104,0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-25,9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238771"/>
                  </a:ext>
                </a:extLst>
              </a:tr>
              <a:tr h="246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6.5.2.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ГСМ для легкового транспорта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223,89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-42,4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83434"/>
                  </a:ext>
                </a:extLst>
              </a:tr>
              <a:tr h="254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6.5.3.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Канцтовары и пр.  </a:t>
                      </a:r>
                    </a:p>
                  </a:txBody>
                  <a:tcPr marL="52779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1 095,66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-81,8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Оптимизация расходов в связи с  сокращением объемов.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864880"/>
                  </a:ext>
                </a:extLst>
              </a:tr>
              <a:tr h="246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6.5.4.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Командировочные расходы </a:t>
                      </a:r>
                    </a:p>
                  </a:txBody>
                  <a:tcPr marL="52779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71,39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681,7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Производственная необходимость.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303487"/>
                  </a:ext>
                </a:extLst>
              </a:tr>
              <a:tr h="192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6.5.5.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 </a:t>
                      </a:r>
                    </a:p>
                  </a:txBody>
                  <a:tcPr marL="52779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926,93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625,0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-32,6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399142"/>
                  </a:ext>
                </a:extLst>
              </a:tr>
              <a:tr h="246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6.5.6.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по страхованию </a:t>
                      </a:r>
                    </a:p>
                  </a:txBody>
                  <a:tcPr marL="52779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485,34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-85,0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процента отнесения затрат 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теплоэнергию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243112"/>
                  </a:ext>
                </a:extLst>
              </a:tr>
              <a:tr h="400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6.5.7.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общего характера сторонних организаций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27 832,81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9 138,0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-67,2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871249"/>
                  </a:ext>
                </a:extLst>
              </a:tr>
              <a:tr h="238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6.5.8.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развитие персонала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1 806,27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первом полугодии обучение проводилось внутри группы.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62507"/>
                  </a:ext>
                </a:extLst>
              </a:tr>
              <a:tr h="25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6.5.9.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охрану труда  и ТБ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141,69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Оптимизация расходов в связи с  сокращением объемов.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719864"/>
                  </a:ext>
                </a:extLst>
              </a:tr>
              <a:tr h="254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6.5.10.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33,53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-76,1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затрат будет исполнена до конца года.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899419"/>
                  </a:ext>
                </a:extLst>
              </a:tr>
              <a:tr h="308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6.5.11.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  воды  на ХН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632,00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-68,2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затраты за первое полугодие в соответствии с объемом производства.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988085"/>
                  </a:ext>
                </a:extLst>
              </a:tr>
              <a:tr h="323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III.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 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3 121 619,6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1 579 766,0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-49,4</a:t>
                      </a:r>
                    </a:p>
                  </a:txBody>
                  <a:tcPr marL="5864" marR="5864" marT="58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4" marR="5864" marT="5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7763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2675"/>
              </p:ext>
            </p:extLst>
          </p:nvPr>
        </p:nvGraphicFramePr>
        <p:xfrm>
          <a:off x="346075" y="778578"/>
          <a:ext cx="11455401" cy="614543"/>
        </p:xfrm>
        <a:graphic>
          <a:graphicData uri="http://schemas.openxmlformats.org/drawingml/2006/table">
            <a:tbl>
              <a:tblPr/>
              <a:tblGrid>
                <a:gridCol w="510856">
                  <a:extLst>
                    <a:ext uri="{9D8B030D-6E8A-4147-A177-3AD203B41FA5}">
                      <a16:colId xmlns:a16="http://schemas.microsoft.com/office/drawing/2014/main" val="462682990"/>
                    </a:ext>
                  </a:extLst>
                </a:gridCol>
                <a:gridCol w="2465437">
                  <a:extLst>
                    <a:ext uri="{9D8B030D-6E8A-4147-A177-3AD203B41FA5}">
                      <a16:colId xmlns:a16="http://schemas.microsoft.com/office/drawing/2014/main" val="1977220214"/>
                    </a:ext>
                  </a:extLst>
                </a:gridCol>
                <a:gridCol w="899552">
                  <a:extLst>
                    <a:ext uri="{9D8B030D-6E8A-4147-A177-3AD203B41FA5}">
                      <a16:colId xmlns:a16="http://schemas.microsoft.com/office/drawing/2014/main" val="3481270749"/>
                    </a:ext>
                  </a:extLst>
                </a:gridCol>
                <a:gridCol w="1088347">
                  <a:extLst>
                    <a:ext uri="{9D8B030D-6E8A-4147-A177-3AD203B41FA5}">
                      <a16:colId xmlns:a16="http://schemas.microsoft.com/office/drawing/2014/main" val="1418633764"/>
                    </a:ext>
                  </a:extLst>
                </a:gridCol>
                <a:gridCol w="1291023">
                  <a:extLst>
                    <a:ext uri="{9D8B030D-6E8A-4147-A177-3AD203B41FA5}">
                      <a16:colId xmlns:a16="http://schemas.microsoft.com/office/drawing/2014/main" val="1090113553"/>
                    </a:ext>
                  </a:extLst>
                </a:gridCol>
                <a:gridCol w="1157756">
                  <a:extLst>
                    <a:ext uri="{9D8B030D-6E8A-4147-A177-3AD203B41FA5}">
                      <a16:colId xmlns:a16="http://schemas.microsoft.com/office/drawing/2014/main" val="721840810"/>
                    </a:ext>
                  </a:extLst>
                </a:gridCol>
                <a:gridCol w="4042430">
                  <a:extLst>
                    <a:ext uri="{9D8B030D-6E8A-4147-A177-3AD203B41FA5}">
                      <a16:colId xmlns:a16="http://schemas.microsoft.com/office/drawing/2014/main" val="2062804119"/>
                    </a:ext>
                  </a:extLst>
                </a:gridCol>
              </a:tblGrid>
              <a:tr h="552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 на 2024 год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тарифной сметы за 1-е полугодие 2024 года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0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065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9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</a:t>
            </a:r>
            <a:r>
              <a:rPr lang="ru-RU" dirty="0" smtClean="0"/>
              <a:t>утвержденной тарифной </a:t>
            </a:r>
            <a:r>
              <a:rPr lang="ru-RU" dirty="0"/>
              <a:t>сметы на регулируемую услугу по производству тепловой энергии по итогам 1 полугодия </a:t>
            </a:r>
            <a:r>
              <a:rPr lang="ru-RU" dirty="0" smtClean="0"/>
              <a:t>2024 </a:t>
            </a:r>
            <a:r>
              <a:rPr lang="ru-RU" dirty="0"/>
              <a:t>года </a:t>
            </a:r>
            <a:r>
              <a:rPr lang="ru-RU" sz="1000" dirty="0" smtClean="0"/>
              <a:t>(3 </a:t>
            </a:r>
            <a:r>
              <a:rPr lang="ru-RU" sz="1000" dirty="0"/>
              <a:t>из </a:t>
            </a:r>
            <a:r>
              <a:rPr lang="ru-RU" sz="1000" dirty="0" smtClean="0"/>
              <a:t>3)</a:t>
            </a:r>
            <a:endParaRPr lang="en-US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53477"/>
              </p:ext>
            </p:extLst>
          </p:nvPr>
        </p:nvGraphicFramePr>
        <p:xfrm>
          <a:off x="317500" y="1428748"/>
          <a:ext cx="11445875" cy="4823783"/>
        </p:xfrm>
        <a:graphic>
          <a:graphicData uri="http://schemas.openxmlformats.org/drawingml/2006/table">
            <a:tbl>
              <a:tblPr/>
              <a:tblGrid>
                <a:gridCol w="501087">
                  <a:extLst>
                    <a:ext uri="{9D8B030D-6E8A-4147-A177-3AD203B41FA5}">
                      <a16:colId xmlns:a16="http://schemas.microsoft.com/office/drawing/2014/main" val="1654045919"/>
                    </a:ext>
                  </a:extLst>
                </a:gridCol>
                <a:gridCol w="2467538">
                  <a:extLst>
                    <a:ext uri="{9D8B030D-6E8A-4147-A177-3AD203B41FA5}">
                      <a16:colId xmlns:a16="http://schemas.microsoft.com/office/drawing/2014/main" val="345153557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50916797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42334322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33577905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3450847908"/>
                    </a:ext>
                  </a:extLst>
                </a:gridCol>
                <a:gridCol w="4029075">
                  <a:extLst>
                    <a:ext uri="{9D8B030D-6E8A-4147-A177-3AD203B41FA5}">
                      <a16:colId xmlns:a16="http://schemas.microsoft.com/office/drawing/2014/main" val="3155519010"/>
                    </a:ext>
                  </a:extLst>
                </a:gridCol>
              </a:tblGrid>
              <a:tr h="281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 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тенге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112 682,2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694967"/>
                  </a:ext>
                </a:extLst>
              </a:tr>
              <a:tr h="26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ДОХОДОВ, всего в том числе: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3 121 619,6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1 692 448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-45,8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43899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- Тепловая энергия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3 118 137,6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1 686 439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-45,9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79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 тенге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3 481,98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6 010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72,6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объемов реализации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024920"/>
                  </a:ext>
                </a:extLst>
              </a:tr>
              <a:tr h="2600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УСЛУГ  ВСЕГО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595 280,0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322 743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-45,8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32520"/>
                  </a:ext>
                </a:extLst>
              </a:tr>
              <a:tr h="21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151619"/>
                  </a:ext>
                </a:extLst>
              </a:tr>
              <a:tr h="195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 Тепловая энергия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594 616,0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321 597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-45,9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Отпуск тепловой энергии по заявкам потребителя 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1078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664,0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1 146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72,6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Отпуск пара по заявкам потребителя 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385306"/>
                  </a:ext>
                </a:extLst>
              </a:tr>
              <a:tr h="405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Нормативные технические потери, всего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379890"/>
                  </a:ext>
                </a:extLst>
              </a:tr>
              <a:tr h="405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Нормативные технические потери, %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584237"/>
                  </a:ext>
                </a:extLst>
              </a:tr>
              <a:tr h="246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Тепловая энергия на хоз.нужды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6 764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4 602,00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-31,96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943577"/>
                  </a:ext>
                </a:extLst>
              </a:tr>
              <a:tr h="405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Отпуск тепловой энергии с коллекторов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602 044,0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327 345,00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-45,63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117134"/>
                  </a:ext>
                </a:extLst>
              </a:tr>
              <a:tr h="413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Среднеотпускной ТАРИФ, без НДС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5 243,95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5 243,95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086498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250541"/>
                  </a:ext>
                </a:extLst>
              </a:tr>
              <a:tr h="281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 Тепловая энергия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5 243,95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5 243,95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954710"/>
                  </a:ext>
                </a:extLst>
              </a:tr>
              <a:tr h="431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-Тепловая энергия в виде пара 16 АТА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5 243,95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5 243,95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770" marR="6770" marT="6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70" marR="6770" marT="6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17761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84700"/>
              </p:ext>
            </p:extLst>
          </p:nvPr>
        </p:nvGraphicFramePr>
        <p:xfrm>
          <a:off x="317500" y="814205"/>
          <a:ext cx="11455401" cy="614543"/>
        </p:xfrm>
        <a:graphic>
          <a:graphicData uri="http://schemas.openxmlformats.org/drawingml/2006/table">
            <a:tbl>
              <a:tblPr/>
              <a:tblGrid>
                <a:gridCol w="510856">
                  <a:extLst>
                    <a:ext uri="{9D8B030D-6E8A-4147-A177-3AD203B41FA5}">
                      <a16:colId xmlns:a16="http://schemas.microsoft.com/office/drawing/2014/main" val="462682990"/>
                    </a:ext>
                  </a:extLst>
                </a:gridCol>
                <a:gridCol w="2465437">
                  <a:extLst>
                    <a:ext uri="{9D8B030D-6E8A-4147-A177-3AD203B41FA5}">
                      <a16:colId xmlns:a16="http://schemas.microsoft.com/office/drawing/2014/main" val="1977220214"/>
                    </a:ext>
                  </a:extLst>
                </a:gridCol>
                <a:gridCol w="899552">
                  <a:extLst>
                    <a:ext uri="{9D8B030D-6E8A-4147-A177-3AD203B41FA5}">
                      <a16:colId xmlns:a16="http://schemas.microsoft.com/office/drawing/2014/main" val="3481270749"/>
                    </a:ext>
                  </a:extLst>
                </a:gridCol>
                <a:gridCol w="1088347">
                  <a:extLst>
                    <a:ext uri="{9D8B030D-6E8A-4147-A177-3AD203B41FA5}">
                      <a16:colId xmlns:a16="http://schemas.microsoft.com/office/drawing/2014/main" val="1418633764"/>
                    </a:ext>
                  </a:extLst>
                </a:gridCol>
                <a:gridCol w="1291023">
                  <a:extLst>
                    <a:ext uri="{9D8B030D-6E8A-4147-A177-3AD203B41FA5}">
                      <a16:colId xmlns:a16="http://schemas.microsoft.com/office/drawing/2014/main" val="1090113553"/>
                    </a:ext>
                  </a:extLst>
                </a:gridCol>
                <a:gridCol w="1157756">
                  <a:extLst>
                    <a:ext uri="{9D8B030D-6E8A-4147-A177-3AD203B41FA5}">
                      <a16:colId xmlns:a16="http://schemas.microsoft.com/office/drawing/2014/main" val="721840810"/>
                    </a:ext>
                  </a:extLst>
                </a:gridCol>
                <a:gridCol w="4042430">
                  <a:extLst>
                    <a:ext uri="{9D8B030D-6E8A-4147-A177-3AD203B41FA5}">
                      <a16:colId xmlns:a16="http://schemas.microsoft.com/office/drawing/2014/main" val="2062804119"/>
                    </a:ext>
                  </a:extLst>
                </a:gridCol>
              </a:tblGrid>
              <a:tr h="552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р/с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  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 на 2024 год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тарифной сметы за 1-е полугодие 2024 года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0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1492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3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0"/>
            <a:ext cx="9605964" cy="770021"/>
          </a:xfrm>
        </p:spPr>
        <p:txBody>
          <a:bodyPr vert="horz"/>
          <a:lstStyle/>
          <a:p>
            <a:r>
              <a:rPr lang="ru-RU" dirty="0" smtClean="0"/>
              <a:t>Информация о </a:t>
            </a:r>
            <a:r>
              <a:rPr lang="ru-RU" dirty="0"/>
              <a:t>соблюдении показателей качества и надежности регулируемых услуг и достижении показателей эффективности деятельности по итогам 1 полугодия </a:t>
            </a:r>
            <a:r>
              <a:rPr lang="ru-RU" dirty="0" smtClean="0"/>
              <a:t>2024 </a:t>
            </a:r>
            <a:r>
              <a:rPr lang="ru-RU" dirty="0"/>
              <a:t>года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0570" y="940757"/>
            <a:ext cx="11194474" cy="945194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Для АО </a:t>
            </a:r>
            <a:r>
              <a:rPr lang="ru-RU" sz="1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«3-Энергоортплык» </a:t>
            </a:r>
            <a:r>
              <a:rPr lang="ru-RU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показатели качества и надежности регулируемых услуг и достижении показателей эффективности деятельности предприятия </a:t>
            </a:r>
            <a:r>
              <a:rPr lang="ru-RU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 разрабатывались и не утверждались.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Оценка </a:t>
            </a:r>
            <a:r>
              <a:rPr lang="ru-RU" sz="1400" dirty="0">
                <a:solidFill>
                  <a:prstClr val="black"/>
                </a:solidFill>
              </a:rPr>
              <a:t>достижения показателей будет осуществлена по результатам выполнения мероприятий, предусмотренных в утвержденной инвестиционной программе, по итогам </a:t>
            </a:r>
            <a:r>
              <a:rPr lang="ru-RU" sz="1400" dirty="0" smtClean="0">
                <a:solidFill>
                  <a:prstClr val="black"/>
                </a:solidFill>
              </a:rPr>
              <a:t>2024 </a:t>
            </a:r>
            <a:r>
              <a:rPr lang="ru-RU" sz="1400" dirty="0">
                <a:solidFill>
                  <a:prstClr val="black"/>
                </a:solidFill>
              </a:rPr>
              <a:t>года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en-US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90757"/>
              </p:ext>
            </p:extLst>
          </p:nvPr>
        </p:nvGraphicFramePr>
        <p:xfrm>
          <a:off x="395146" y="1906442"/>
          <a:ext cx="11441255" cy="1994709"/>
        </p:xfrm>
        <a:graphic>
          <a:graphicData uri="http://schemas.openxmlformats.org/drawingml/2006/table">
            <a:tbl>
              <a:tblPr/>
              <a:tblGrid>
                <a:gridCol w="41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качества и надежности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первое полугодие 2024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соблюдения показателей надежности и качества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(обоснование) несоблюдения показателей надежности и качества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Износ производственных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основных средств,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57,19%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ожидается по итогам выполнения мероприятий в конце года.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Аварийность, 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554941"/>
                  </a:ext>
                </a:extLst>
              </a:tr>
              <a:tr h="413328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111011"/>
                  </a:ext>
                </a:extLst>
              </a:tr>
            </a:tbl>
          </a:graphicData>
        </a:graphic>
      </p:graphicFrame>
      <p:grpSp>
        <p:nvGrpSpPr>
          <p:cNvPr id="8" name="Group 488"/>
          <p:cNvGrpSpPr/>
          <p:nvPr/>
        </p:nvGrpSpPr>
        <p:grpSpPr>
          <a:xfrm>
            <a:off x="203058" y="889956"/>
            <a:ext cx="371475" cy="371475"/>
            <a:chOff x="-2103438" y="3878264"/>
            <a:chExt cx="371475" cy="371475"/>
          </a:xfrm>
        </p:grpSpPr>
        <p:sp>
          <p:nvSpPr>
            <p:cNvPr id="9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133"/>
          <p:cNvSpPr>
            <a:spLocks noChangeArrowheads="1"/>
          </p:cNvSpPr>
          <p:nvPr/>
        </p:nvSpPr>
        <p:spPr bwMode="auto">
          <a:xfrm>
            <a:off x="1847850" y="2703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86635"/>
              </p:ext>
            </p:extLst>
          </p:nvPr>
        </p:nvGraphicFramePr>
        <p:xfrm>
          <a:off x="395146" y="3990021"/>
          <a:ext cx="11441255" cy="1892568"/>
        </p:xfrm>
        <a:graphic>
          <a:graphicData uri="http://schemas.openxmlformats.org/drawingml/2006/table">
            <a:tbl>
              <a:tblPr/>
              <a:tblGrid>
                <a:gridCol w="41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5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первого полугодия 2024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достижения показателей эффективности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(обоснование) </a:t>
                      </a:r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недостижения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показателей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эффективности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Снижение износа основных средств, 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 1,2% до 12,2%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ожидается по итогам выполнения мероприятий в конце года.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9587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Снижение аварийности, 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утверждались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14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7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377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3" name="Слайд think-cell" r:id="rId31" imgW="594" imgH="595" progId="TCLayout.ActiveDocument.1">
                  <p:embed/>
                </p:oleObj>
              </mc:Choice>
              <mc:Fallback>
                <p:oleObj name="Слайд think-cell" r:id="rId31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03" y="115409"/>
            <a:ext cx="10178542" cy="704850"/>
          </a:xfrm>
        </p:spPr>
        <p:txBody>
          <a:bodyPr vert="horz"/>
          <a:lstStyle/>
          <a:p>
            <a:r>
              <a:rPr lang="ru-RU" dirty="0" smtClean="0">
                <a:solidFill>
                  <a:srgbClr val="DB700F"/>
                </a:solidFill>
              </a:rPr>
              <a:t>Информация об основных финансово - экономических показателях</a:t>
            </a:r>
            <a:r>
              <a:rPr lang="en-US" dirty="0" smtClean="0">
                <a:solidFill>
                  <a:srgbClr val="DB700F"/>
                </a:solidFill>
              </a:rPr>
              <a:t> </a:t>
            </a:r>
            <a:r>
              <a:rPr lang="ru-RU" dirty="0" smtClean="0">
                <a:solidFill>
                  <a:srgbClr val="DB700F"/>
                </a:solidFill>
              </a:rPr>
              <a:t>и об </a:t>
            </a:r>
            <a:r>
              <a:rPr lang="ru-RU" dirty="0">
                <a:solidFill>
                  <a:srgbClr val="DB700F"/>
                </a:solidFill>
              </a:rPr>
              <a:t>объемах предоставленных регулируемых услуг </a:t>
            </a:r>
            <a:r>
              <a:rPr lang="ru-RU" dirty="0" smtClean="0">
                <a:solidFill>
                  <a:srgbClr val="DB700F"/>
                </a:solidFill>
              </a:rPr>
              <a:t>за полугодие 2024 </a:t>
            </a:r>
            <a:r>
              <a:rPr lang="ru-RU" dirty="0">
                <a:solidFill>
                  <a:srgbClr val="DB700F"/>
                </a:solidFill>
              </a:rPr>
              <a:t>года </a:t>
            </a:r>
            <a:endParaRPr lang="en-US" dirty="0">
              <a:solidFill>
                <a:srgbClr val="DB700F"/>
              </a:solidFill>
            </a:endParaRPr>
          </a:p>
        </p:txBody>
      </p:sp>
      <p:sp>
        <p:nvSpPr>
          <p:cNvPr id="9" name="Freeform 140"/>
          <p:cNvSpPr/>
          <p:nvPr/>
        </p:nvSpPr>
        <p:spPr>
          <a:xfrm>
            <a:off x="227014" y="1468438"/>
            <a:ext cx="5726112" cy="4513263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81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96316025"/>
              </p:ext>
            </p:extLst>
          </p:nvPr>
        </p:nvGraphicFramePr>
        <p:xfrm>
          <a:off x="2051050" y="2447925"/>
          <a:ext cx="3627438" cy="14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54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92557379"/>
              </p:ext>
            </p:extLst>
          </p:nvPr>
        </p:nvGraphicFramePr>
        <p:xfrm>
          <a:off x="2020888" y="1652588"/>
          <a:ext cx="2801937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cxnSp>
        <p:nvCxnSpPr>
          <p:cNvPr id="37" name="Прямая соединительная линия 36"/>
          <p:cNvCxnSpPr/>
          <p:nvPr>
            <p:custDataLst>
              <p:tags r:id="rId5"/>
            </p:custDataLst>
          </p:nvPr>
        </p:nvCxnSpPr>
        <p:spPr bwMode="auto">
          <a:xfrm flipH="1">
            <a:off x="2139950" y="1787525"/>
            <a:ext cx="190500" cy="698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>
            <p:custDataLst>
              <p:tags r:id="rId6"/>
            </p:custDataLst>
          </p:nvPr>
        </p:nvSpPr>
        <p:spPr bwMode="gray">
          <a:xfrm>
            <a:off x="1914525" y="1921479"/>
            <a:ext cx="452439" cy="175142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1146</a:t>
            </a:r>
            <a:endParaRPr lang="ru-RU" sz="9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7"/>
            </p:custDataLst>
          </p:nvPr>
        </p:nvSpPr>
        <p:spPr bwMode="auto">
          <a:xfrm>
            <a:off x="3030538" y="1651000"/>
            <a:ext cx="7953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B41CD6-0913-4881-B7AF-D85AE3EFA836}" type="datetime'в'''''' ''''''г''ор''я''''че''''й'''''' ''''''во''д''е'">
              <a:rPr lang="ru-RU" altLang="en-US" sz="900" smtClean="0">
                <a:solidFill>
                  <a:schemeClr val="tx1"/>
                </a:solidFill>
              </a:rPr>
              <a:pPr/>
              <a:t>в горячей воде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8"/>
            </p:custDataLst>
          </p:nvPr>
        </p:nvSpPr>
        <p:spPr bwMode="auto">
          <a:xfrm>
            <a:off x="2159000" y="1651000"/>
            <a:ext cx="34448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5A2A27C-2911-4AD2-8F63-C745D5E8D335}" type="datetime'''''''''в'''' ''''''п''''''''''а''''р''''''е'''''''''''">
              <a:rPr lang="ru-RU" altLang="en-US" sz="900" smtClean="0">
                <a:solidFill>
                  <a:schemeClr val="tx1"/>
                </a:solidFill>
              </a:rPr>
              <a:pPr/>
              <a:t>в паре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>
            <p:custDataLst>
              <p:tags r:id="rId9"/>
            </p:custDataLst>
          </p:nvPr>
        </p:nvSpPr>
        <p:spPr bwMode="gray">
          <a:xfrm>
            <a:off x="4846638" y="1978913"/>
            <a:ext cx="742640" cy="165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tx1"/>
                </a:solidFill>
                <a:sym typeface="Arial" panose="020B0604020202020204" pitchFamily="34" charset="0"/>
              </a:rPr>
              <a:t>322 743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525" y="1828800"/>
            <a:ext cx="1524000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Объем оказываемых услуг, Гкал</a:t>
            </a:r>
            <a:endParaRPr lang="ru-RU" sz="1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588" y="2755900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Доход,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525" y="3443288"/>
            <a:ext cx="1524000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Затраты,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350" y="4724400"/>
            <a:ext cx="1506538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Себестоимость,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413" y="411956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Прибыль</a:t>
            </a:r>
            <a:r>
              <a:rPr lang="ru-RU" sz="1200" dirty="0" smtClean="0">
                <a:latin typeface="+mn-lt"/>
              </a:rPr>
              <a:t>, млн. тенге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83" name="Chart 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519730359"/>
              </p:ext>
            </p:extLst>
          </p:nvPr>
        </p:nvGraphicFramePr>
        <p:xfrm>
          <a:off x="1274763" y="5257800"/>
          <a:ext cx="2960687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2588" y="5565775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тенге/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56" name="Chart 3"/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13320011"/>
              </p:ext>
            </p:extLst>
          </p:nvPr>
        </p:nvGraphicFramePr>
        <p:xfrm>
          <a:off x="1563688" y="4502150"/>
          <a:ext cx="2960687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91" name="Chart 3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769391599"/>
              </p:ext>
            </p:extLst>
          </p:nvPr>
        </p:nvGraphicFramePr>
        <p:xfrm>
          <a:off x="2051050" y="3687763"/>
          <a:ext cx="2201863" cy="106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cxnSp>
        <p:nvCxnSpPr>
          <p:cNvPr id="58" name="Прямая соединительная линия 57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TextBox 58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Основные финансово-экономические показатели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Объемы предоставленных регулируемых услуг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2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63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70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4" name="Freeform 140"/>
          <p:cNvSpPr/>
          <p:nvPr/>
        </p:nvSpPr>
        <p:spPr>
          <a:xfrm>
            <a:off x="6418458" y="1468438"/>
            <a:ext cx="5574842" cy="4513263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144" name="Chart 3"/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25132735"/>
              </p:ext>
            </p:extLst>
          </p:nvPr>
        </p:nvGraphicFramePr>
        <p:xfrm>
          <a:off x="8188325" y="2306638"/>
          <a:ext cx="1895475" cy="189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86" name="Прямоугольник 85"/>
          <p:cNvSpPr/>
          <p:nvPr>
            <p:custDataLst>
              <p:tags r:id="rId14"/>
            </p:custDataLst>
          </p:nvPr>
        </p:nvSpPr>
        <p:spPr bwMode="gray">
          <a:xfrm>
            <a:off x="9569450" y="2824163"/>
            <a:ext cx="317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900" dirty="0" smtClean="0">
                <a:solidFill>
                  <a:schemeClr val="bg1"/>
                </a:solidFill>
              </a:rPr>
              <a:t>322,7</a:t>
            </a:r>
            <a:endParaRPr lang="ru-RU" sz="9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>
            <p:custDataLst>
              <p:tags r:id="rId15"/>
            </p:custDataLst>
          </p:nvPr>
        </p:nvSpPr>
        <p:spPr bwMode="auto">
          <a:xfrm>
            <a:off x="9934575" y="2549525"/>
            <a:ext cx="1100138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altLang="en-US" sz="900" dirty="0" smtClean="0">
                <a:solidFill>
                  <a:schemeClr val="tx1"/>
                </a:solidFill>
              </a:rPr>
              <a:t>Факт за первое </a:t>
            </a:r>
          </a:p>
          <a:p>
            <a:r>
              <a:rPr lang="ru-RU" altLang="en-US" sz="900" dirty="0" smtClean="0">
                <a:solidFill>
                  <a:schemeClr val="tx1"/>
                </a:solidFill>
              </a:rPr>
              <a:t>полугодие 2024 года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>
            <p:custDataLst>
              <p:tags r:id="rId16"/>
            </p:custDataLst>
          </p:nvPr>
        </p:nvSpPr>
        <p:spPr bwMode="gray">
          <a:xfrm>
            <a:off x="8385175" y="3560763"/>
            <a:ext cx="31750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900" dirty="0" smtClean="0">
                <a:solidFill>
                  <a:srgbClr val="FF9515"/>
                </a:solidFill>
              </a:rPr>
              <a:t>595,3</a:t>
            </a:r>
            <a:endParaRPr lang="ru-RU" sz="900" dirty="0">
              <a:solidFill>
                <a:srgbClr val="FF9515"/>
              </a:solidFill>
              <a:sym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>
            <p:custDataLst>
              <p:tags r:id="rId17"/>
            </p:custDataLst>
          </p:nvPr>
        </p:nvSpPr>
        <p:spPr bwMode="auto">
          <a:xfrm>
            <a:off x="7461250" y="2406650"/>
            <a:ext cx="881063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D2123CA5-2B72-45F3-8CE3-076C31053527}" type="datetime'пре''дусмотрено ''&#10;в у''тв''ержде''н''н''ой &#10;та''рифной смете'">
              <a:rPr lang="ru-RU" altLang="en-US" sz="900" smtClean="0">
                <a:solidFill>
                  <a:schemeClr val="tx1"/>
                </a:solidFill>
              </a:rPr>
              <a:pPr/>
              <a:t>предусмотрено 
в утвержденной 
тарифной смете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3" name="Выноска 2 (без границы) 92"/>
          <p:cNvSpPr/>
          <p:nvPr/>
        </p:nvSpPr>
        <p:spPr>
          <a:xfrm>
            <a:off x="9815260" y="1570038"/>
            <a:ext cx="2364040" cy="676275"/>
          </a:xfrm>
          <a:prstGeom prst="callout2">
            <a:avLst>
              <a:gd name="adj1" fmla="val 36286"/>
              <a:gd name="adj2" fmla="val -902"/>
              <a:gd name="adj3" fmla="val 37154"/>
              <a:gd name="adj4" fmla="val -12753"/>
              <a:gd name="adj5" fmla="val 133821"/>
              <a:gd name="adj6" fmla="val -21597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00" dirty="0" err="1" smtClean="0">
                <a:solidFill>
                  <a:schemeClr val="tx1"/>
                </a:solidFill>
              </a:rPr>
              <a:t>ГКП</a:t>
            </a:r>
            <a:r>
              <a:rPr lang="ru-RU" sz="900" dirty="0" smtClean="0">
                <a:solidFill>
                  <a:schemeClr val="tx1"/>
                </a:solidFill>
              </a:rPr>
              <a:t> «Куатжылуорталык-3» (в горячей воде) 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321,6</a:t>
            </a:r>
            <a:r>
              <a:rPr lang="ru-RU" sz="900" dirty="0" smtClean="0">
                <a:solidFill>
                  <a:schemeClr val="accent1"/>
                </a:solidFill>
              </a:rPr>
              <a:t> </a:t>
            </a:r>
            <a:r>
              <a:rPr lang="ru-RU" sz="900" i="1" dirty="0" smtClean="0">
                <a:solidFill>
                  <a:schemeClr val="tx1"/>
                </a:solidFill>
              </a:rPr>
              <a:t>тыс. Гкал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ИП «</a:t>
            </a:r>
            <a:r>
              <a:rPr lang="ru-RU" sz="900" dirty="0" err="1" smtClean="0">
                <a:solidFill>
                  <a:schemeClr val="tx1"/>
                </a:solidFill>
              </a:rPr>
              <a:t>Бердалиев</a:t>
            </a:r>
            <a:r>
              <a:rPr lang="ru-RU" sz="900" dirty="0" smtClean="0">
                <a:solidFill>
                  <a:schemeClr val="tx1"/>
                </a:solidFill>
              </a:rPr>
              <a:t>» (в паре) </a:t>
            </a:r>
            <a:r>
              <a:rPr lang="ru-RU" sz="900" dirty="0" smtClean="0">
                <a:solidFill>
                  <a:schemeClr val="accent1"/>
                </a:solidFill>
              </a:rPr>
              <a:t>1,1 </a:t>
            </a:r>
            <a:r>
              <a:rPr lang="ru-RU" sz="900" i="1" dirty="0" smtClean="0">
                <a:solidFill>
                  <a:schemeClr val="tx1"/>
                </a:solidFill>
              </a:rPr>
              <a:t>тыс</a:t>
            </a:r>
            <a:r>
              <a:rPr lang="ru-RU" sz="900" i="1" dirty="0">
                <a:solidFill>
                  <a:schemeClr val="tx1"/>
                </a:solidFill>
              </a:rPr>
              <a:t>. </a:t>
            </a:r>
            <a:r>
              <a:rPr lang="ru-RU" sz="900" i="1" dirty="0" smtClean="0">
                <a:solidFill>
                  <a:schemeClr val="tx1"/>
                </a:solidFill>
              </a:rPr>
              <a:t>Гкал</a:t>
            </a:r>
          </a:p>
        </p:txBody>
      </p:sp>
      <p:sp>
        <p:nvSpPr>
          <p:cNvPr id="94" name="Выноска 2 (без границы) 93"/>
          <p:cNvSpPr/>
          <p:nvPr/>
        </p:nvSpPr>
        <p:spPr>
          <a:xfrm>
            <a:off x="6448208" y="3284934"/>
            <a:ext cx="1805714" cy="646907"/>
          </a:xfrm>
          <a:prstGeom prst="callout2">
            <a:avLst>
              <a:gd name="adj1" fmla="val -59241"/>
              <a:gd name="adj2" fmla="val 99695"/>
              <a:gd name="adj3" fmla="val -57100"/>
              <a:gd name="adj4" fmla="val 51485"/>
              <a:gd name="adj5" fmla="val -100"/>
              <a:gd name="adj6" fmla="val 51700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00" dirty="0" err="1" smtClean="0">
                <a:solidFill>
                  <a:schemeClr val="tx1"/>
                </a:solidFill>
              </a:rPr>
              <a:t>ГКП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«Куатжылуорталык-3» (в горячей воде)  </a:t>
            </a:r>
            <a:endParaRPr lang="ru-RU" sz="900" dirty="0" smtClean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accent1"/>
                </a:solidFill>
              </a:rPr>
              <a:t>594,6 </a:t>
            </a:r>
            <a:r>
              <a:rPr lang="ru-RU" sz="900" i="1" dirty="0">
                <a:solidFill>
                  <a:schemeClr val="tx1"/>
                </a:solidFill>
              </a:rPr>
              <a:t>тыс. Гкал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Прочие (в </a:t>
            </a:r>
            <a:r>
              <a:rPr lang="ru-RU" sz="900" dirty="0">
                <a:solidFill>
                  <a:schemeClr val="tx1"/>
                </a:solidFill>
              </a:rPr>
              <a:t>паре) </a:t>
            </a:r>
            <a:r>
              <a:rPr lang="ru-RU" sz="900" dirty="0" smtClean="0">
                <a:solidFill>
                  <a:schemeClr val="accent1"/>
                </a:solidFill>
              </a:rPr>
              <a:t>0,7 </a:t>
            </a:r>
            <a:r>
              <a:rPr lang="ru-RU" sz="900" i="1" dirty="0">
                <a:solidFill>
                  <a:schemeClr val="tx1"/>
                </a:solidFill>
              </a:rPr>
              <a:t>тыс. Гкал</a:t>
            </a:r>
          </a:p>
          <a:p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140" name="Chart 3"/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057450273"/>
              </p:ext>
            </p:extLst>
          </p:nvPr>
        </p:nvGraphicFramePr>
        <p:xfrm>
          <a:off x="6346825" y="4503738"/>
          <a:ext cx="2522538" cy="132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97" name="Прямоугольник 96"/>
          <p:cNvSpPr/>
          <p:nvPr>
            <p:custDataLst>
              <p:tags r:id="rId19"/>
            </p:custDataLst>
          </p:nvPr>
        </p:nvSpPr>
        <p:spPr bwMode="gray">
          <a:xfrm>
            <a:off x="7459663" y="4613276"/>
            <a:ext cx="292100" cy="136525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AE10CCC-C53B-447D-86C5-04A6E0AFB96D}" type="datetime'''''''''''''''''''''''0'''''''',''''''''''''1%'''''''''''">
              <a:rPr lang="ru-RU" altLang="en-US" sz="900" smtClean="0">
                <a:solidFill>
                  <a:schemeClr val="tx1"/>
                </a:solidFill>
              </a:rPr>
              <a:pPr/>
              <a:t>0,1%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8" name="Прямоугольник 117"/>
          <p:cNvSpPr/>
          <p:nvPr>
            <p:custDataLst>
              <p:tags r:id="rId20"/>
            </p:custDataLst>
          </p:nvPr>
        </p:nvSpPr>
        <p:spPr bwMode="auto">
          <a:xfrm>
            <a:off x="6546850" y="5792788"/>
            <a:ext cx="160338" cy="120650"/>
          </a:xfrm>
          <a:prstGeom prst="rect">
            <a:avLst/>
          </a:prstGeom>
          <a:solidFill>
            <a:srgbClr val="364D6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9" name="Прямоугольник 118"/>
          <p:cNvSpPr/>
          <p:nvPr>
            <p:custDataLst>
              <p:tags r:id="rId21"/>
            </p:custDataLst>
          </p:nvPr>
        </p:nvSpPr>
        <p:spPr bwMode="auto">
          <a:xfrm>
            <a:off x="8251825" y="5792788"/>
            <a:ext cx="160338" cy="120650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>
            <p:custDataLst>
              <p:tags r:id="rId22"/>
            </p:custDataLst>
          </p:nvPr>
        </p:nvSpPr>
        <p:spPr bwMode="auto">
          <a:xfrm>
            <a:off x="6757988" y="5789614"/>
            <a:ext cx="13922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642C58E-4BD4-4697-9CCB-2D49EAA84467}" type="datetime'К''''''Г''''П ''&quot;''К''у''''атжы''луо''р''''''''т''а''лык-''3&quot;'">
              <a:rPr lang="ru-RU" altLang="en-US" sz="900" smtClean="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КГП "Куатжылуорталык-3"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6" name="Прямоугольник 115"/>
          <p:cNvSpPr/>
          <p:nvPr>
            <p:custDataLst>
              <p:tags r:id="rId23"/>
            </p:custDataLst>
          </p:nvPr>
        </p:nvSpPr>
        <p:spPr bwMode="auto">
          <a:xfrm>
            <a:off x="8462963" y="5789614"/>
            <a:ext cx="34448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E842013-71BC-4674-AAFE-9785081BCD45}" type="datetime'п''рч''''''''''''''''''''и''''''''''''''е '''''''">
              <a:rPr lang="ru-RU" altLang="en-US" sz="900" smtClean="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прчие 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143" name="Chart 3"/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639303733"/>
              </p:ext>
            </p:extLst>
          </p:nvPr>
        </p:nvGraphicFramePr>
        <p:xfrm>
          <a:off x="9583738" y="4464050"/>
          <a:ext cx="2522537" cy="132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121" name="Прямоугольник 120"/>
          <p:cNvSpPr/>
          <p:nvPr>
            <p:custDataLst>
              <p:tags r:id="rId25"/>
            </p:custDataLst>
          </p:nvPr>
        </p:nvSpPr>
        <p:spPr bwMode="gray">
          <a:xfrm>
            <a:off x="10690225" y="4575176"/>
            <a:ext cx="379413" cy="174625"/>
          </a:xfrm>
          <a:prstGeom prst="rect">
            <a:avLst/>
          </a:prstGeom>
          <a:solidFill>
            <a:srgbClr val="4C6C9C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0,4%</a:t>
            </a:r>
            <a:endParaRPr lang="ru-RU" sz="9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3" name="Прямоугольник 122"/>
          <p:cNvSpPr/>
          <p:nvPr>
            <p:custDataLst>
              <p:tags r:id="rId26"/>
            </p:custDataLst>
          </p:nvPr>
        </p:nvSpPr>
        <p:spPr bwMode="auto">
          <a:xfrm>
            <a:off x="9364663" y="5792788"/>
            <a:ext cx="160338" cy="120650"/>
          </a:xfrm>
          <a:prstGeom prst="rect">
            <a:avLst/>
          </a:prstGeom>
          <a:solidFill>
            <a:srgbClr val="364D6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2" name="Прямоугольник 121"/>
          <p:cNvSpPr/>
          <p:nvPr>
            <p:custDataLst>
              <p:tags r:id="rId27"/>
            </p:custDataLst>
          </p:nvPr>
        </p:nvSpPr>
        <p:spPr bwMode="auto">
          <a:xfrm>
            <a:off x="11069638" y="5792788"/>
            <a:ext cx="160338" cy="120650"/>
          </a:xfrm>
          <a:prstGeom prst="rect">
            <a:avLst/>
          </a:prstGeom>
          <a:solidFill>
            <a:srgbClr val="4C6C9C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>
            <p:custDataLst>
              <p:tags r:id="rId28"/>
            </p:custDataLst>
          </p:nvPr>
        </p:nvSpPr>
        <p:spPr bwMode="auto">
          <a:xfrm>
            <a:off x="9575800" y="5789613"/>
            <a:ext cx="13922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7982CBD-B0B3-419D-A00C-19B8B6F796E3}" type="datetime'''''''КГ''''''''''П &quot;К''у''ат''ж''ы''''л''уорта''лы''к-''3''&quot;'">
              <a:rPr lang="ru-RU" altLang="en-US" sz="900" smtClean="0">
                <a:solidFill>
                  <a:schemeClr val="tx1"/>
                </a:solidFill>
              </a:rPr>
              <a:pPr/>
              <a:t>КГП "Куатжылуорталык-3"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5" name="Прямоугольник 124"/>
          <p:cNvSpPr/>
          <p:nvPr>
            <p:custDataLst>
              <p:tags r:id="rId29"/>
            </p:custDataLst>
          </p:nvPr>
        </p:nvSpPr>
        <p:spPr bwMode="auto">
          <a:xfrm>
            <a:off x="11280775" y="5789613"/>
            <a:ext cx="86518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4D6A2DA-DBD2-45BA-BB98-FF940D88A884}" type="datetime'И''П'''''' ''''&quot;''''''Бер''''''да''л''иев''''&quot;'''''''''''''">
              <a:rPr lang="ru-RU" altLang="en-US" sz="900" smtClean="0">
                <a:solidFill>
                  <a:schemeClr val="tx1"/>
                </a:solidFill>
              </a:rPr>
              <a:pPr/>
              <a:t>ИП "Бердалиев"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889580" y="4299099"/>
            <a:ext cx="181309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Утверждено на 2024 год</a:t>
            </a:r>
            <a:endParaRPr lang="ru-RU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9915440" y="4284763"/>
            <a:ext cx="212733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Факт за 1 полугодие на 2024 года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08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5271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00" name="Слайд think-cell" r:id="rId6" imgW="594" imgH="595" progId="TCLayout.ActiveDocument.1">
                  <p:embed/>
                </p:oleObj>
              </mc:Choice>
              <mc:Fallback>
                <p:oleObj name="Слайд think-cell" r:id="rId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проводимой работе с </a:t>
            </a:r>
            <a:r>
              <a:rPr lang="ru-RU" dirty="0" smtClean="0"/>
              <a:t>потребителями регулируемых услуг и качестве предоставляемых услуг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«3-Энергоорталык»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4475162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gray">
          <a:xfrm>
            <a:off x="7213829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2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17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19" name="Rounded Rectangle 526"/>
          <p:cNvSpPr/>
          <p:nvPr/>
        </p:nvSpPr>
        <p:spPr bwMode="gray">
          <a:xfrm>
            <a:off x="4475162" y="1874838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обеспечивается </a:t>
            </a:r>
            <a:r>
              <a:rPr lang="ru-RU" sz="1400" dirty="0"/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осуществляется в </a:t>
            </a:r>
            <a:r>
              <a:rPr lang="ru-RU" sz="1400" dirty="0"/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0" name="Rounded Rectangle 526"/>
          <p:cNvSpPr/>
          <p:nvPr/>
        </p:nvSpPr>
        <p:spPr bwMode="gray">
          <a:xfrm>
            <a:off x="7213829" y="1874838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/>
              <a:t>оценки проекта </a:t>
            </a:r>
            <a:endParaRPr lang="ru-RU" sz="1400" dirty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4311" y="6321425"/>
            <a:ext cx="10602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первое полугодие 2024 года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4311" y="5377626"/>
            <a:ext cx="11043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Отопительный период </a:t>
            </a:r>
            <a:r>
              <a:rPr lang="ru-RU" sz="1400" dirty="0" smtClean="0"/>
              <a:t> 2023-2024 </a:t>
            </a:r>
            <a:r>
              <a:rPr lang="ru-RU" sz="1400" dirty="0" err="1" smtClean="0"/>
              <a:t>гг</a:t>
            </a:r>
            <a:r>
              <a:rPr lang="ru-RU" sz="1400" dirty="0" smtClean="0"/>
              <a:t> прошел </a:t>
            </a:r>
            <a:r>
              <a:rPr lang="ru-RU" sz="1400" dirty="0"/>
              <a:t>без технологических нарушений и отказов оборудования и сбоев в системе теплоснабжения. </a:t>
            </a:r>
            <a:r>
              <a:rPr lang="ru-RU" sz="1400" dirty="0"/>
              <a:t>В течение отопительного периода гидравлические параметры теплоносителя в тепловых магистралях соответствовали расчетным значениям, температура сетевой воды центрального теплоснабжения соответствовала поданным заявкам на температурный режим от </a:t>
            </a:r>
            <a:r>
              <a:rPr lang="ru-RU" sz="1400" dirty="0" err="1"/>
              <a:t>ГКП</a:t>
            </a:r>
            <a:r>
              <a:rPr lang="ru-RU" sz="1400" dirty="0"/>
              <a:t> «</a:t>
            </a:r>
            <a:r>
              <a:rPr lang="ru-RU" sz="1400" dirty="0" err="1"/>
              <a:t>КуатЖылуОрталык</a:t>
            </a:r>
            <a:r>
              <a:rPr lang="ru-RU" sz="1400" dirty="0"/>
              <a:t>».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3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"/>
          <p:cNvSpPr/>
          <p:nvPr>
            <p:custDataLst>
              <p:tags r:id="rId3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5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5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Прямоугольник 28"/>
          <p:cNvSpPr/>
          <p:nvPr/>
        </p:nvSpPr>
        <p:spPr bwMode="gray">
          <a:xfrm>
            <a:off x="9390292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0" name="Rounded Rectangle 526"/>
          <p:cNvSpPr/>
          <p:nvPr/>
        </p:nvSpPr>
        <p:spPr bwMode="gray">
          <a:xfrm>
            <a:off x="9390292" y="1874838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публикация уведомлений </a:t>
            </a:r>
            <a:r>
              <a:rPr lang="ru-RU" sz="1400" dirty="0"/>
              <a:t>о времени и месте </a:t>
            </a:r>
            <a:r>
              <a:rPr lang="ru-RU" sz="1400" dirty="0" smtClean="0"/>
              <a:t>публичных </a:t>
            </a:r>
            <a:r>
              <a:rPr lang="ru-RU" sz="1400" dirty="0"/>
              <a:t>слушаний </a:t>
            </a:r>
            <a:r>
              <a:rPr lang="ru-RU" sz="1400" dirty="0" smtClean="0"/>
              <a:t>в </a:t>
            </a:r>
            <a:r>
              <a:rPr lang="ru-RU" sz="1400" dirty="0"/>
              <a:t>средствах массовой информации.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</a:rPr>
              <a:t>размещение обязательной информации 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в том числе на </a:t>
            </a:r>
            <a:r>
              <a:rPr lang="ru-RU" sz="1400" dirty="0" err="1" smtClean="0"/>
              <a:t>интернет-ресурсе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5" name="Group 488"/>
          <p:cNvGrpSpPr/>
          <p:nvPr/>
        </p:nvGrpSpPr>
        <p:grpSpPr>
          <a:xfrm>
            <a:off x="317500" y="2891415"/>
            <a:ext cx="371475" cy="371475"/>
            <a:chOff x="-2103438" y="3878264"/>
            <a:chExt cx="371475" cy="371475"/>
          </a:xfrm>
        </p:grpSpPr>
        <p:sp>
          <p:nvSpPr>
            <p:cNvPr id="36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34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49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0B&quot; g=&quot;77&quot; b=&quot;0D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GyNTJZAaNcmDK0E4QdP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vv33cwU_IcYxLytInoW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tMMoR_G2I2D6gEteSF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yg_KW3muoBWaVpRkdwj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CIMHxGk89tsIAZ8fGt9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2hzwUCbj9SZgXYwp6yi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WoL_vUqg6CtPBLB8n6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lujqQv5XMax.PGC_s_P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dAnfILiH.bz5oFNUfYE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LmuAF3rqpspaU8E94WU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bdRhz363_omCVV7CnVl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zxQUo2oIm9Z8Q3mmge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Y3Vay7P0Vs04Rglnrqb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jak9DtFyWzUquxF2rih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AKr71vfz.hKU.dQrpm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OuTSBH61mZGiNz3Dad6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MHh6CsOzJQ6yP1siYP5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deaJOiV00Xuav2Cl.Sg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u94cwRCX9dWsGjAaKoE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dhH60GmS7K18pnnH6k1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1F1PX.tf_XJ63.RHKmA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T3GAkbBrRmZVOzUARaV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15RZwgy522Xwu7sjsyR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jixrBIxKaEgHEoUOuvi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Ty7yJ1wZEfc9l7xqDgJ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zc8iEx5k0JjcvDuZVbk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N9MSz9..dadFe0qN7S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hYkHOTQiqHneYS6tWGk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2Xthqx_iW54wpULRkm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Props1.xml><?xml version="1.0" encoding="utf-8"?>
<ds:datastoreItem xmlns:ds="http://schemas.openxmlformats.org/officeDocument/2006/customXml" ds:itemID="{0AE5A532-DC4D-4079-9E31-89E1596CB804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0DED1A89-D55A-4450-B969-44C1588A0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890416-D95C-43B0-AC60-C88971DEA5B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3E5EF3A-C15E-46B0-A7D7-512D7295551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1782C3F-0F27-418F-915F-C8B694137E4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36093</TotalTime>
  <Words>2595</Words>
  <Application>Microsoft Office PowerPoint</Application>
  <PresentationFormat>Широкоэкранный</PresentationFormat>
  <Paragraphs>758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ERG</vt:lpstr>
      <vt:lpstr>Слайд think-cell</vt:lpstr>
      <vt:lpstr>Презентация PowerPoint</vt:lpstr>
      <vt:lpstr>Общие сведения </vt:lpstr>
      <vt:lpstr>Информация об исполнении утвержденной инвестиционной программы  АО «3-Энергоорталык» по итогам 1 полугодия 2024 года </vt:lpstr>
      <vt:lpstr>Информация о постатейном исполнении утвержденной тарифной сметы на регулируемую услугу по производству тепловой энергии по итогам 1 полугодия 2024 года (1 из 3)</vt:lpstr>
      <vt:lpstr>Информация о постатейном исполнении утвержденной тарифной сметы на регулируемую услугу по производству тепловой энергии по итогам 1 полугодия 2024 года (2 из 3)</vt:lpstr>
      <vt:lpstr>Информация о постатейном исполнении утвержденной тарифной сметы на регулируемую услугу по производству тепловой энергии по итогам 1 полугодия 2024 года (3 из 3)</vt:lpstr>
      <vt:lpstr>Информация о соблюдении показателей качества и надежности регулируемых услуг и достижении показателей эффективности деятельности по итогам 1 полугодия 2024 года </vt:lpstr>
      <vt:lpstr>Информация об основных финансово - экономических показателях и об объемах предоставленных регулируемых услуг за полугодие 2024 года </vt:lpstr>
      <vt:lpstr>Информация о проводимой работе с потребителями регулируемых услуг и качестве предоставляемых услуг</vt:lpstr>
      <vt:lpstr> Информация о качестве предоставления регулируемых услуг </vt:lpstr>
      <vt:lpstr>Информация о перспективах деятельности (планы развития), в том числе возможных изменениях тарифов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Larisa Knigina</cp:lastModifiedBy>
  <cp:revision>1363</cp:revision>
  <cp:lastPrinted>2023-07-12T13:21:41Z</cp:lastPrinted>
  <dcterms:created xsi:type="dcterms:W3CDTF">2017-11-25T12:09:27Z</dcterms:created>
  <dcterms:modified xsi:type="dcterms:W3CDTF">2024-07-11T08:41:36Z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